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C39-1B08-4882-A54E-8B9F35C09E31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EA7-A208-4A82-BA7A-A74E0A7D516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33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C39-1B08-4882-A54E-8B9F35C09E31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EA7-A208-4A82-BA7A-A74E0A7D51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520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C39-1B08-4882-A54E-8B9F35C09E31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EA7-A208-4A82-BA7A-A74E0A7D51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7449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C39-1B08-4882-A54E-8B9F35C09E31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EA7-A208-4A82-BA7A-A74E0A7D5169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35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C39-1B08-4882-A54E-8B9F35C09E31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EA7-A208-4A82-BA7A-A74E0A7D51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690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C39-1B08-4882-A54E-8B9F35C09E31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EA7-A208-4A82-BA7A-A74E0A7D5169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645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C39-1B08-4882-A54E-8B9F35C09E31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EA7-A208-4A82-BA7A-A74E0A7D51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091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C39-1B08-4882-A54E-8B9F35C09E31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EA7-A208-4A82-BA7A-A74E0A7D51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91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C39-1B08-4882-A54E-8B9F35C09E31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EA7-A208-4A82-BA7A-A74E0A7D51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6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C39-1B08-4882-A54E-8B9F35C09E31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EA7-A208-4A82-BA7A-A74E0A7D51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311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C39-1B08-4882-A54E-8B9F35C09E31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EA7-A208-4A82-BA7A-A74E0A7D51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02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C39-1B08-4882-A54E-8B9F35C09E31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EA7-A208-4A82-BA7A-A74E0A7D51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234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C39-1B08-4882-A54E-8B9F35C09E31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EA7-A208-4A82-BA7A-A74E0A7D51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056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C39-1B08-4882-A54E-8B9F35C09E31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EA7-A208-4A82-BA7A-A74E0A7D51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203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C39-1B08-4882-A54E-8B9F35C09E31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EA7-A208-4A82-BA7A-A74E0A7D51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491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C39-1B08-4882-A54E-8B9F35C09E31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EA7-A208-4A82-BA7A-A74E0A7D51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002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DC39-1B08-4882-A54E-8B9F35C09E31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EA7-A208-4A82-BA7A-A74E0A7D51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980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71DC39-1B08-4882-A54E-8B9F35C09E31}" type="datetimeFigureOut">
              <a:rPr lang="hr-HR" smtClean="0"/>
              <a:t>31.8.2019.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DAD3EA7-A208-4A82-BA7A-A74E0A7D51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7902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2" y="3821609"/>
            <a:ext cx="8915399" cy="2262781"/>
          </a:xfrm>
        </p:spPr>
        <p:txBody>
          <a:bodyPr/>
          <a:lstStyle/>
          <a:p>
            <a:r>
              <a:rPr lang="hr-HR" dirty="0" err="1"/>
              <a:t>Friedensreich</a:t>
            </a:r>
            <a:r>
              <a:rPr lang="hr-HR" dirty="0"/>
              <a:t> </a:t>
            </a:r>
            <a:r>
              <a:rPr lang="hr-HR" dirty="0" err="1"/>
              <a:t>Hundertwasser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125" y="952117"/>
            <a:ext cx="3670289" cy="523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1017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222" y="685800"/>
            <a:ext cx="85344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796463" y="685801"/>
            <a:ext cx="4295274" cy="5847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>
                <a:solidFill>
                  <a:srgbClr val="FFFF00"/>
                </a:solidFill>
              </a:rPr>
              <a:t>Dvije su velike grupe motiva: jedna obuhvaća svijet likova koji predstavljaju vegetativni rast i prirodu; i druga grupa u kojoj se ponavljajući pojavljuju arhitektonski simboli: kuće, prozori, ograde, ulazi, krovovi…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FF00"/>
                </a:solidFill>
              </a:rPr>
              <a:t>Ekologija i fantazija bili su vrlo važni u njegovim djelima i on je stvorio svoje građevine na način da priroda i ljudska bića mogu živjeti zajedno, uključujući i stabla uživo na krovovima njegovih zgrada.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1" y="938462"/>
            <a:ext cx="7420370" cy="4944980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1192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1177507" y="303463"/>
            <a:ext cx="85344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4212" y="343165"/>
            <a:ext cx="11507788" cy="1082843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>
                <a:solidFill>
                  <a:srgbClr val="FFFF00"/>
                </a:solidFill>
              </a:rPr>
              <a:t>Karakteristike stila: svijetle boje, ljubav prema prirodi, individualizam, spirale, kapljice kupola, stabla "lizalice", prozori različitih oblika i veličina i odbacivanje ravnih linija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449" y="2093229"/>
            <a:ext cx="2942720" cy="392229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569" y="3001879"/>
            <a:ext cx="4355431" cy="3266573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16" y="1756610"/>
            <a:ext cx="4295274" cy="429527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52478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416" y="3171712"/>
            <a:ext cx="3789136" cy="363565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211" y="144393"/>
            <a:ext cx="3146313" cy="3164291"/>
          </a:xfrm>
          <a:prstGeom prst="rect">
            <a:avLst/>
          </a:prstGeom>
        </p:spPr>
      </p:pic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80" y="59629"/>
            <a:ext cx="5070536" cy="3614738"/>
          </a:xfrm>
        </p:spPr>
      </p:pic>
    </p:spTree>
    <p:extLst>
      <p:ext uri="{BB962C8B-B14F-4D97-AF65-F5344CB8AC3E}">
        <p14:creationId xmlns:p14="http://schemas.microsoft.com/office/powerpoint/2010/main" val="27737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1254" y="228601"/>
            <a:ext cx="8534400" cy="1600200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rgbClr val="FFFF00"/>
                </a:solidFill>
              </a:rPr>
              <a:t>Nacrtajte plakat za Dan jabuka u stilu </a:t>
            </a:r>
            <a:r>
              <a:rPr lang="hr-HR" sz="2000" dirty="0" err="1">
                <a:solidFill>
                  <a:srgbClr val="FFFF00"/>
                </a:solidFill>
              </a:rPr>
              <a:t>Hundertwassera</a:t>
            </a:r>
            <a:r>
              <a:rPr lang="hr-HR" sz="2000" dirty="0">
                <a:solidFill>
                  <a:srgbClr val="FFFF00"/>
                </a:solidFill>
              </a:rPr>
              <a:t>!</a:t>
            </a:r>
            <a:br>
              <a:rPr lang="hr-HR" sz="2000" dirty="0">
                <a:solidFill>
                  <a:srgbClr val="FFFF00"/>
                </a:solidFill>
              </a:rPr>
            </a:br>
            <a:r>
              <a:rPr lang="hr-HR" sz="2000" dirty="0">
                <a:solidFill>
                  <a:srgbClr val="FFFF00"/>
                </a:solidFill>
              </a:rPr>
              <a:t>Koristite : </a:t>
            </a:r>
            <a:r>
              <a:rPr lang="hr-HR" sz="2000" b="1" dirty="0">
                <a:solidFill>
                  <a:srgbClr val="FFFF00"/>
                </a:solidFill>
              </a:rPr>
              <a:t>spirale, stabla lizalice, kapljice, kućice, kontrastne boje</a:t>
            </a:r>
            <a:r>
              <a:rPr lang="hr-HR" sz="2000" dirty="0">
                <a:solidFill>
                  <a:srgbClr val="FFFF00"/>
                </a:solidFill>
              </a:rPr>
              <a:t>…</a:t>
            </a:r>
            <a:br>
              <a:rPr lang="hr-HR" sz="2000" dirty="0">
                <a:solidFill>
                  <a:srgbClr val="FFFF00"/>
                </a:solidFill>
              </a:rPr>
            </a:br>
            <a:r>
              <a:rPr lang="hr-HR" sz="2000" dirty="0">
                <a:solidFill>
                  <a:srgbClr val="FFFF00"/>
                </a:solidFill>
              </a:rPr>
              <a:t>igrajte se bojama i oblicima-maštajte!! 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731" y="2279983"/>
            <a:ext cx="3104057" cy="4460921"/>
          </a:xfrm>
          <a:ln w="57150">
            <a:solidFill>
              <a:srgbClr val="FFFF00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748" y="2279983"/>
            <a:ext cx="5903495" cy="4167867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80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rgbClr val="FFFF00"/>
                </a:solidFill>
              </a:rPr>
              <a:t>Izradila:   Blanka </a:t>
            </a:r>
            <a:r>
              <a:rPr lang="hr-HR" sz="2400" dirty="0" err="1">
                <a:solidFill>
                  <a:srgbClr val="FFFF00"/>
                </a:solidFill>
              </a:rPr>
              <a:t>Berger</a:t>
            </a:r>
            <a:endParaRPr lang="hr-H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FFFF00"/>
                </a:solidFill>
              </a:rPr>
              <a:t>		</a:t>
            </a:r>
            <a:r>
              <a:rPr lang="hr-HR" sz="2400">
                <a:solidFill>
                  <a:srgbClr val="FFFF00"/>
                </a:solidFill>
              </a:rPr>
              <a:t>      </a:t>
            </a:r>
            <a:r>
              <a:rPr lang="hr-HR" sz="2400" dirty="0">
                <a:solidFill>
                  <a:srgbClr val="FFFF00"/>
                </a:solidFill>
              </a:rPr>
              <a:t>OŠ Julija </a:t>
            </a:r>
            <a:r>
              <a:rPr lang="hr-HR" sz="2400" dirty="0" err="1">
                <a:solidFill>
                  <a:srgbClr val="FFFF00"/>
                </a:solidFill>
              </a:rPr>
              <a:t>Kempfa</a:t>
            </a:r>
            <a:r>
              <a:rPr lang="hr-HR" sz="2400" dirty="0">
                <a:solidFill>
                  <a:srgbClr val="FFFF00"/>
                </a:solidFill>
              </a:rPr>
              <a:t>, Požega</a:t>
            </a:r>
          </a:p>
        </p:txBody>
      </p:sp>
    </p:spTree>
    <p:extLst>
      <p:ext uri="{BB962C8B-B14F-4D97-AF65-F5344CB8AC3E}">
        <p14:creationId xmlns:p14="http://schemas.microsoft.com/office/powerpoint/2010/main" val="27740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09992" y="755227"/>
            <a:ext cx="8534400" cy="479214"/>
          </a:xfrm>
        </p:spPr>
        <p:txBody>
          <a:bodyPr>
            <a:normAutofit fontScale="90000"/>
          </a:bodyPr>
          <a:lstStyle/>
          <a:p>
            <a:r>
              <a:rPr lang="hr-HR" dirty="0"/>
              <a:t>-austrijski slikar i grafičar(1928-2000)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09991" y="1600200"/>
            <a:ext cx="10366657" cy="4346787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rgbClr val="FFFF00"/>
                </a:solidFill>
              </a:rPr>
              <a:t>Sa samo pet godina počinje otkrivati umjetnost i radi prve crteže.</a:t>
            </a:r>
          </a:p>
          <a:p>
            <a:r>
              <a:rPr lang="hr-HR" sz="2400" dirty="0">
                <a:solidFill>
                  <a:srgbClr val="FFFF00"/>
                </a:solidFill>
              </a:rPr>
              <a:t>1948. godine upisuje Akademiju likovnih umjetnosti u Beču, a nakon što je prikupio osnovna znanja o proporcijama tijela, crtanju akta i kopiranju iz prirode, napušta akademiju jer smatra da mu ona više ništa ne može ponuditi. </a:t>
            </a:r>
          </a:p>
          <a:p>
            <a:r>
              <a:rPr lang="hr-HR" sz="2400" dirty="0">
                <a:solidFill>
                  <a:srgbClr val="FFFF00"/>
                </a:solidFill>
              </a:rPr>
              <a:t>Godine 1949. putuje u Italiju. U Toskani susreće francuskog slikara Renéa </a:t>
            </a:r>
            <a:r>
              <a:rPr lang="hr-HR" sz="2400" dirty="0" err="1">
                <a:solidFill>
                  <a:srgbClr val="FFFF00"/>
                </a:solidFill>
              </a:rPr>
              <a:t>Brôa</a:t>
            </a:r>
            <a:r>
              <a:rPr lang="hr-HR" sz="2400" dirty="0">
                <a:solidFill>
                  <a:srgbClr val="FFFF00"/>
                </a:solidFill>
              </a:rPr>
              <a:t>, koji mu postaje najbolji prijatelj. S njim odlazi u Pariz gdje ostaje kroz 1950. godinu. To prijateljstvo i odlazak u Pariz bili su presudni i snažno su utjecali na njegov život i rad. </a:t>
            </a:r>
          </a:p>
        </p:txBody>
      </p:sp>
    </p:spTree>
    <p:extLst>
      <p:ext uri="{BB962C8B-B14F-4D97-AF65-F5344CB8AC3E}">
        <p14:creationId xmlns:p14="http://schemas.microsoft.com/office/powerpoint/2010/main" val="272971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503738" y="685800"/>
            <a:ext cx="85344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3737" y="731520"/>
            <a:ext cx="11419557" cy="2589196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rgbClr val="FFFF00"/>
                </a:solidFill>
              </a:rPr>
              <a:t>Postao je svjetski poznat već od kasnih 60-ih godina 20.st., jer nakon boravka u Parizu slijede neprestane izložbe i predavanja. Njegovi su radovi izlagani u  muzejima na svih pet kontinenata.</a:t>
            </a:r>
          </a:p>
          <a:p>
            <a:r>
              <a:rPr lang="hr-HR" sz="2400" dirty="0">
                <a:solidFill>
                  <a:srgbClr val="FFFF00"/>
                </a:solidFill>
              </a:rPr>
              <a:t>Bavio se slikarstvom, skulpturom, arhitekturom kao i uređivanjem fasada, dizajnom poštanskih </a:t>
            </a:r>
            <a:r>
              <a:rPr lang="hr-HR" sz="2400" dirty="0" err="1">
                <a:solidFill>
                  <a:srgbClr val="FFFF00"/>
                </a:solidFill>
              </a:rPr>
              <a:t>markica</a:t>
            </a:r>
            <a:r>
              <a:rPr lang="hr-HR" sz="2400" dirty="0">
                <a:solidFill>
                  <a:srgbClr val="FFFF00"/>
                </a:solidFill>
              </a:rPr>
              <a:t>, plakata odjeće i zastava.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96" y="3320716"/>
            <a:ext cx="3313798" cy="3320716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715" y="3222149"/>
            <a:ext cx="2802355" cy="351785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611" y="3304072"/>
            <a:ext cx="4467684" cy="333736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469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0012" y="240185"/>
            <a:ext cx="85344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4844" y="553453"/>
            <a:ext cx="10505156" cy="1882719"/>
          </a:xfrm>
        </p:spPr>
        <p:txBody>
          <a:bodyPr/>
          <a:lstStyle/>
          <a:p>
            <a:pPr lvl="0">
              <a:buClr>
                <a:prstClr val="white"/>
              </a:buClr>
            </a:pPr>
            <a:r>
              <a:rPr lang="hr-HR" sz="2400" dirty="0">
                <a:solidFill>
                  <a:srgbClr val="FFFF00"/>
                </a:solidFill>
              </a:rPr>
              <a:t>u neprekidnom je suglasju s prirodom – i u svakome trenutku svojega postojanja djeluje u potpunom skladu s njezinim principima.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33" y="2132486"/>
            <a:ext cx="5867630" cy="3843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304" y="2094221"/>
            <a:ext cx="4989305" cy="388156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37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2970" y="192058"/>
            <a:ext cx="8534400" cy="1507067"/>
          </a:xfrm>
        </p:spPr>
        <p:txBody>
          <a:bodyPr>
            <a:normAutofit/>
          </a:bodyPr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4212" y="685800"/>
            <a:ext cx="10625472" cy="1985211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FF00"/>
                </a:solidFill>
              </a:rPr>
              <a:t>nije volio ravne linije</a:t>
            </a:r>
          </a:p>
          <a:p>
            <a:r>
              <a:rPr lang="hr-HR" sz="2400" dirty="0">
                <a:ln w="3175" cmpd="sng">
                  <a:noFill/>
                </a:ln>
                <a:solidFill>
                  <a:srgbClr val="FFFF00"/>
                </a:solidFill>
                <a:ea typeface="+mj-ea"/>
                <a:cs typeface="+mj-cs"/>
              </a:rPr>
              <a:t>naslikao svoju prvu spiralu, 1953. godine</a:t>
            </a:r>
            <a:endParaRPr lang="hr-HR" sz="2400" dirty="0">
              <a:solidFill>
                <a:srgbClr val="FFFF00"/>
              </a:solidFill>
            </a:endParaRPr>
          </a:p>
          <a:p>
            <a:r>
              <a:rPr lang="hr-HR" sz="2400" dirty="0">
                <a:solidFill>
                  <a:srgbClr val="FFFF00"/>
                </a:solidFill>
              </a:rPr>
              <a:t>linije spirale simbolizirale su </a:t>
            </a:r>
            <a:r>
              <a:rPr lang="hr-HR" sz="2400" dirty="0" err="1">
                <a:solidFill>
                  <a:srgbClr val="FFFF00"/>
                </a:solidFill>
              </a:rPr>
              <a:t>beskonačnost,svemir</a:t>
            </a:r>
            <a:r>
              <a:rPr lang="hr-HR" sz="2400" dirty="0">
                <a:solidFill>
                  <a:srgbClr val="FFFF00"/>
                </a:solidFill>
              </a:rPr>
              <a:t> koji je nestabilan i mijenja se tijekom vremena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70" y="2919834"/>
            <a:ext cx="6093118" cy="344487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47" y="2805027"/>
            <a:ext cx="2695074" cy="340326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8995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906" y="0"/>
            <a:ext cx="4596062" cy="64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684211" y="640081"/>
            <a:ext cx="85344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2979" y="685801"/>
            <a:ext cx="5510463" cy="555858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FF00"/>
                </a:solidFill>
              </a:rPr>
              <a:t>Igrao se i mijenjao svoja imena</a:t>
            </a:r>
          </a:p>
          <a:p>
            <a:r>
              <a:rPr lang="hr-HR" sz="2400" dirty="0">
                <a:solidFill>
                  <a:srgbClr val="FFFF00"/>
                </a:solidFill>
              </a:rPr>
              <a:t>Rođen je kao Friedrich </a:t>
            </a:r>
            <a:r>
              <a:rPr lang="hr-HR" sz="2400" dirty="0" err="1">
                <a:solidFill>
                  <a:srgbClr val="FFFF00"/>
                </a:solidFill>
              </a:rPr>
              <a:t>Stowasser</a:t>
            </a:r>
            <a:r>
              <a:rPr lang="hr-HR" sz="2400" dirty="0">
                <a:solidFill>
                  <a:srgbClr val="FFFF00"/>
                </a:solidFill>
              </a:rPr>
              <a:t>- </a:t>
            </a:r>
            <a:r>
              <a:rPr lang="hr-HR" sz="2400" dirty="0" err="1">
                <a:solidFill>
                  <a:srgbClr val="FFFF00"/>
                </a:solidFill>
              </a:rPr>
              <a:t>Friedensreich</a:t>
            </a:r>
            <a:r>
              <a:rPr lang="hr-HR" sz="2400" dirty="0">
                <a:solidFill>
                  <a:srgbClr val="FFFF00"/>
                </a:solidFill>
              </a:rPr>
              <a:t> </a:t>
            </a:r>
            <a:r>
              <a:rPr lang="hr-HR" sz="2400" dirty="0" err="1">
                <a:solidFill>
                  <a:srgbClr val="FFFF00"/>
                </a:solidFill>
              </a:rPr>
              <a:t>Hundertwasser</a:t>
            </a:r>
            <a:r>
              <a:rPr lang="hr-HR" sz="2400" dirty="0">
                <a:solidFill>
                  <a:srgbClr val="FFFF00"/>
                </a:solidFill>
              </a:rPr>
              <a:t>: u vodi vidi utočište, mjesto na koje uvijek može pobjeći.</a:t>
            </a:r>
          </a:p>
          <a:p>
            <a:r>
              <a:rPr lang="hr-HR" sz="2400" dirty="0">
                <a:solidFill>
                  <a:srgbClr val="FFFF00"/>
                </a:solidFill>
              </a:rPr>
              <a:t>Dodao si je imena </a:t>
            </a:r>
            <a:r>
              <a:rPr lang="hr-HR" sz="2400" dirty="0" err="1">
                <a:solidFill>
                  <a:srgbClr val="FFFF00"/>
                </a:solidFill>
              </a:rPr>
              <a:t>Regentag</a:t>
            </a:r>
            <a:r>
              <a:rPr lang="hr-HR" sz="2400" dirty="0">
                <a:solidFill>
                  <a:srgbClr val="FFFF00"/>
                </a:solidFill>
              </a:rPr>
              <a:t>( po svom jedrenjaku)  i </a:t>
            </a:r>
            <a:r>
              <a:rPr lang="hr-HR" sz="2400" dirty="0" err="1">
                <a:solidFill>
                  <a:srgbClr val="FFFF00"/>
                </a:solidFill>
              </a:rPr>
              <a:t>Dunkelbunt</a:t>
            </a:r>
            <a:r>
              <a:rPr lang="hr-HR" sz="2400" dirty="0">
                <a:solidFill>
                  <a:srgbClr val="FFFF00"/>
                </a:solidFill>
              </a:rPr>
              <a:t> (</a:t>
            </a:r>
            <a:r>
              <a:rPr lang="hr-HR" sz="2400" dirty="0" err="1">
                <a:solidFill>
                  <a:srgbClr val="FFFF00"/>
                </a:solidFill>
              </a:rPr>
              <a:t>tamnošareno</a:t>
            </a:r>
            <a:r>
              <a:rPr lang="hr-HR" sz="2400" dirty="0">
                <a:solidFill>
                  <a:srgbClr val="FFFF00"/>
                </a:solidFill>
              </a:rPr>
              <a:t>)</a:t>
            </a:r>
          </a:p>
          <a:p>
            <a:r>
              <a:rPr lang="hr-HR" sz="2400" dirty="0">
                <a:solidFill>
                  <a:srgbClr val="FFFF00"/>
                </a:solidFill>
              </a:rPr>
              <a:t>Rekao je da ima toliko imena jer on u sebi nosi više osoba –slikara, arhitekta i ekologa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011" y="1152665"/>
            <a:ext cx="5642139" cy="4624859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51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1045160" y="685800"/>
            <a:ext cx="85344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4212" y="685800"/>
            <a:ext cx="3947946" cy="5811253"/>
          </a:xfrm>
        </p:spPr>
        <p:txBody>
          <a:bodyPr>
            <a:normAutofit fontScale="92500"/>
          </a:bodyPr>
          <a:lstStyle/>
          <a:p>
            <a:r>
              <a:rPr lang="hr-HR" sz="2400" dirty="0" err="1">
                <a:solidFill>
                  <a:srgbClr val="FFFF00"/>
                </a:solidFill>
              </a:rPr>
              <a:t>Hundertwasser</a:t>
            </a:r>
            <a:r>
              <a:rPr lang="hr-HR" sz="2400" dirty="0">
                <a:solidFill>
                  <a:srgbClr val="FFFF00"/>
                </a:solidFill>
              </a:rPr>
              <a:t> je preminuo 2000. godine na palubi broda Queen Elizabeth II. na Pacifiku. Prema vlastitoj želji, pokopan je na svom posjedu na Novom Zelandu ispod stabla magnolije.</a:t>
            </a:r>
          </a:p>
          <a:p>
            <a:r>
              <a:rPr lang="hr-HR" sz="2400" dirty="0">
                <a:solidFill>
                  <a:srgbClr val="FFFF00"/>
                </a:solidFill>
              </a:rPr>
              <a:t> 1953. godine naslikao je sliku </a:t>
            </a:r>
            <a:r>
              <a:rPr lang="hr-HR" sz="2400" i="1" dirty="0">
                <a:solidFill>
                  <a:srgbClr val="FFFF00"/>
                </a:solidFill>
              </a:rPr>
              <a:t>Vrt sretne smrti</a:t>
            </a:r>
            <a:r>
              <a:rPr lang="hr-HR" sz="2400" dirty="0">
                <a:solidFill>
                  <a:srgbClr val="FFFF00"/>
                </a:solidFill>
              </a:rPr>
              <a:t>, koja je proročanska zamisao ekološkog ukopa gdje mrtvi nastavljaju živjeti kroz drveće posađeno na njihovim grobovima.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572" y="685800"/>
            <a:ext cx="3420394" cy="3560319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440" y="2199421"/>
            <a:ext cx="3776675" cy="2829730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39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1886" y="528942"/>
            <a:ext cx="85344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2505" y="336885"/>
            <a:ext cx="11706726" cy="24614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>
                <a:solidFill>
                  <a:srgbClr val="FFFF00"/>
                </a:solidFill>
              </a:rPr>
              <a:t>U </a:t>
            </a:r>
            <a:r>
              <a:rPr lang="hr-HR" sz="2400" dirty="0" err="1">
                <a:solidFill>
                  <a:srgbClr val="FFFF00"/>
                </a:solidFill>
              </a:rPr>
              <a:t>Hundertwasserovu</a:t>
            </a:r>
            <a:r>
              <a:rPr lang="hr-HR" sz="2400" dirty="0">
                <a:solidFill>
                  <a:srgbClr val="FFFF00"/>
                </a:solidFill>
              </a:rPr>
              <a:t> slikarstvu vrlo je bitna boja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FF00"/>
                </a:solidFill>
              </a:rPr>
              <a:t>Voli jake, sjajne boje i često postavlja komplementarne boje jednu do druge kako bi npr. naglasio dvostruko kretanje spirale. Također voli koristiti zlato i srebro, koje lijepi na sliku kao tanku foliju. 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FF00"/>
                </a:solidFill>
              </a:rPr>
              <a:t>Najviše je volio koristiti boje koje je sam pripremio, a nanosio ih je bez miješanja.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03" y="2990403"/>
            <a:ext cx="3652586" cy="3652586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332" y="2798346"/>
            <a:ext cx="4873583" cy="3655187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30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Isječak">
  <a:themeElements>
    <a:clrScheme name="Ljubičas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247</TotalTime>
  <Words>517</Words>
  <Application>Microsoft Office PowerPoint</Application>
  <PresentationFormat>Široki zaslon</PresentationFormat>
  <Paragraphs>27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Century Gothic</vt:lpstr>
      <vt:lpstr>Wingdings 3</vt:lpstr>
      <vt:lpstr>Isječak</vt:lpstr>
      <vt:lpstr>Friedensreich Hundertwasser</vt:lpstr>
      <vt:lpstr>-austrijski slikar i grafičar(1928-2000)</vt:lpstr>
      <vt:lpstr>PowerPoint prezentacija</vt:lpstr>
      <vt:lpstr>PowerPoint prezentacija</vt:lpstr>
      <vt:lpstr>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Nacrtajte plakat za Dan jabuka u stilu Hundertwassera! Koristite : spirale, stabla lizalice, kapljice, kućice, kontrastne boje… igrajte se bojama i oblicima-maštajte!!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Friedensreich Hundertwasser</dc:title>
  <dc:creator>Windows User</dc:creator>
  <cp:lastModifiedBy>Sanny 1402</cp:lastModifiedBy>
  <cp:revision>17</cp:revision>
  <dcterms:created xsi:type="dcterms:W3CDTF">2018-10-16T05:04:18Z</dcterms:created>
  <dcterms:modified xsi:type="dcterms:W3CDTF">2019-08-31T20:22:56Z</dcterms:modified>
</cp:coreProperties>
</file>