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4278F"/>
    <a:srgbClr val="00FF00"/>
    <a:srgbClr val="FF7C24"/>
    <a:srgbClr val="0000FF"/>
    <a:srgbClr val="FCFF32"/>
    <a:srgbClr val="FF66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518" y="53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6/20/2017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6/20/2017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Paul </a:t>
            </a:r>
            <a:r>
              <a:rPr lang="hr-HR" dirty="0" err="1"/>
              <a:t>Klee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6300" y="404664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BOJE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712" y="1016364"/>
            <a:ext cx="399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u="sng" dirty="0"/>
              <a:t>PODJELA ŠARENIH  BOJA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51406" y="1135800"/>
            <a:ext cx="5368494" cy="5156033"/>
            <a:chOff x="3251406" y="1135800"/>
            <a:chExt cx="5368494" cy="5156033"/>
          </a:xfrm>
        </p:grpSpPr>
        <p:pic>
          <p:nvPicPr>
            <p:cNvPr id="6146" name="Picture 2" descr="http://www.pasarella.rs/wp-content/uploads/2016/09/4hpnj5mdren7nlfiwpccxsp0z_1000x1000x1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48" y="1628800"/>
              <a:ext cx="4365105" cy="4365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5575486" y="3501008"/>
              <a:ext cx="1704975" cy="27908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18069987">
              <a:off x="6372000" y="2520000"/>
              <a:ext cx="1704975" cy="27908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14505373">
              <a:off x="5866508" y="1284415"/>
              <a:ext cx="1704975" cy="27908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10800000">
              <a:off x="4458896" y="1135800"/>
              <a:ext cx="1704975" cy="27908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7138223">
              <a:off x="3794331" y="2339476"/>
              <a:ext cx="1704975" cy="27908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3608643">
              <a:off x="4368933" y="3418316"/>
              <a:ext cx="1704975" cy="2790825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4149301" y="2105425"/>
            <a:ext cx="3456384" cy="3456384"/>
          </a:xfrm>
          <a:prstGeom prst="ellipse">
            <a:avLst/>
          </a:prstGeom>
          <a:noFill/>
          <a:ln w="952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4931592" y="2837111"/>
            <a:ext cx="1937322" cy="1938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91723" y="1737259"/>
            <a:ext cx="337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OSNOVNE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IZVEDENE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7828" y="2105425"/>
            <a:ext cx="504056" cy="531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1550589" y="2105424"/>
            <a:ext cx="504056" cy="531487"/>
          </a:xfrm>
          <a:prstGeom prst="rect">
            <a:avLst/>
          </a:prstGeom>
          <a:solidFill>
            <a:srgbClr val="FCFF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2253691" y="2105423"/>
            <a:ext cx="504056" cy="53148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825285" y="3276870"/>
            <a:ext cx="504056" cy="531487"/>
          </a:xfrm>
          <a:prstGeom prst="rect">
            <a:avLst/>
          </a:prstGeom>
          <a:solidFill>
            <a:srgbClr val="FF7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Rectangle 28"/>
          <p:cNvSpPr/>
          <p:nvPr/>
        </p:nvSpPr>
        <p:spPr>
          <a:xfrm>
            <a:off x="1538046" y="3276869"/>
            <a:ext cx="504056" cy="53148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2241148" y="3276868"/>
            <a:ext cx="504056" cy="531487"/>
          </a:xfrm>
          <a:prstGeom prst="rect">
            <a:avLst/>
          </a:prstGeom>
          <a:solidFill>
            <a:srgbClr val="7427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xtBox 30"/>
          <p:cNvSpPr txBox="1"/>
          <p:nvPr/>
        </p:nvSpPr>
        <p:spPr>
          <a:xfrm>
            <a:off x="540712" y="4313892"/>
            <a:ext cx="224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u="sng" dirty="0"/>
              <a:t>TONOVI BOJA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281" y="4960525"/>
            <a:ext cx="337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TON – količina svjetlosti u boji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4216618" y="2105423"/>
            <a:ext cx="3389067" cy="3261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09000" y="181424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hladne boje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6407" y="527626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tople boje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4385" y="1330872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KONTRAST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67290" y="1340429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= SUPROTNOST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70010" y="2755229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toplo – hladni kontrast</a:t>
            </a:r>
          </a:p>
        </p:txBody>
      </p:sp>
      <p:sp>
        <p:nvSpPr>
          <p:cNvPr id="38" name="Oval 37"/>
          <p:cNvSpPr/>
          <p:nvPr/>
        </p:nvSpPr>
        <p:spPr>
          <a:xfrm>
            <a:off x="322782" y="4152910"/>
            <a:ext cx="2730340" cy="742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8555950" y="2620478"/>
            <a:ext cx="2967918" cy="742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5" name="Oval 44"/>
          <p:cNvSpPr/>
          <p:nvPr/>
        </p:nvSpPr>
        <p:spPr>
          <a:xfrm>
            <a:off x="6961736" y="5177068"/>
            <a:ext cx="1594214" cy="482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3628130" y="1766156"/>
            <a:ext cx="1594214" cy="482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4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24" grpId="0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6" grpId="0"/>
      <p:bldP spid="37" grpId="0"/>
      <p:bldP spid="41" grpId="0"/>
      <p:bldP spid="38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956" y="3068960"/>
            <a:ext cx="813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NASLIKATI MARTINOV GRAD NOĆU </a:t>
            </a:r>
            <a:r>
              <a:rPr lang="hr-HR" sz="2800"/>
              <a:t>ILI DANJU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837828" y="1268760"/>
            <a:ext cx="184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ZADATAK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1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16ACE2F-8E24-4D29-B798-16E8C72385DE}"/>
              </a:ext>
            </a:extLst>
          </p:cNvPr>
          <p:cNvSpPr/>
          <p:nvPr/>
        </p:nvSpPr>
        <p:spPr>
          <a:xfrm>
            <a:off x="477788" y="404664"/>
            <a:ext cx="1123324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solidFill>
                  <a:srgbClr val="000000"/>
                </a:solidFill>
                <a:latin typeface="Raleway" panose="020B0003030101060003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Raleway" panose="020B0003030101060003" pitchFamily="34" charset="0"/>
              </a:rPr>
              <a:t>MARTIN U GRADU BOJA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Martine, vrijeme je za spavanje! – viknula je mama iz kuhinje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Martin je pogledao svoju novu pidžamu. Ta mu pidžama nije bila draga. Imala je po sebi neke čudne oblike koji su svijetlili u mraku. Prevelik sam za ovakve pidžame! – pomislio je Martin i nevoljno ju obukao. Bio je to poklon njegove bake, a nju nikako nije želio rastužiti. Obukao je pidžamu, ugasio svjetlo i legao u krevet. Oblici na pidžami su počeli svijetliti. Martin je zatvorio oči i odjednom se dogodilo nešto vrlo čudno. Stvorio se u nekom čudnom gradu. Sve je bilo prepuno boja. Nikada još nije vidio tako šareni grad. Budući da je bila večer, grad je bio u mraku. Ali, to nije bio običan mrak… Taj je mrak bio sve samo ne crn. Noć je bila plava, zelena, ljubičasta… i sva u nekim tonovima tih boja. Ovo je jako čudno – pomisli Martin. Nikada još nisam vidio takvu noć.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Odlučio je prošetati gradom. Tek tada je uslijedio pravi šok. Kakve su to zgrade?! – viknuo je Martin od šoka. Pa sve su pravokutne! Nema niti jedne okrugle! Odmah se sjetio jučerašnjeg sata likovne kulture na kojem je učiteljica govorila o kubizmu i kockama.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Ove zgrade izgledaju kao da su ispale s neke kubističke slike. – zamišljeno promrmlja Martin. Evo, sve sami pravokutnici i kvadrati… Ponegdje i neki trokut. Jednostavne, da jednostavnije ne mogu biti. Čekaj, čekaj… - kaže Martin sam sebi. Kako ih tako dobro vidim ako je noć? Ah, vidi, vidi… tek sam sad primijetio… sve su u tonovima žute, crvene i narančaste boje… zato mi djeluju tako toplo! Zanimljivo, zanimljivo….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Martin je legao na travu i promatrao te čudne zgrade. Zatim je pogledao nebo. Čovječe! – usklikne Martin…. Pa i nebo čine kvadrati i pravokutnici… Također u različitim tonovima! Ah, konačno nešto okruglo! Čekaj malo, Martine… samo ti se učinilo… Ne, opet je ovdje… O ne, opet je nestalo… Ah, evo ga opet! Pa to je mjesec! Ali on je isto hladan… Hm, jako čudan grad! Ovo mora da je san!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Tako razmišljajući, Martin usne na tren. Oh, zaspao sam! Ovo je sigurno bio samo san.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Tada otvori oči i </a:t>
            </a:r>
            <a:r>
              <a:rPr lang="hr-HR" sz="1400" dirty="0" err="1">
                <a:solidFill>
                  <a:srgbClr val="000000"/>
                </a:solidFill>
                <a:latin typeface="Raleway" panose="020B0003030101060003" pitchFamily="34" charset="0"/>
              </a:rPr>
              <a:t>i</a:t>
            </a:r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 nekoliko minuta nije ni trepnuo! Opet šok! Pa on je i dalje u istom gradu! Ali. čekaj malo Martine! – kaže sam sebi. Ovdje nešto drugačije! OOOO, pa svanulo je jutro! Sve se promijenilo i zamijenilo! Zgrade i nebo su i dalje načinjeni od kvadrata, pravokutnika i trokuta, samo su zamijenili boje! </a:t>
            </a:r>
            <a:r>
              <a:rPr lang="hr-HR" sz="1400" dirty="0" err="1">
                <a:solidFill>
                  <a:srgbClr val="000000"/>
                </a:solidFill>
                <a:latin typeface="Raleway" panose="020B0003030101060003" pitchFamily="34" charset="0"/>
              </a:rPr>
              <a:t>Ooooo</a:t>
            </a:r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, ovo je prava čarolija! Nebo je sada u tonovima toplih boja… na njemu se sada Sunce igra skrivača sa mnom… malo ga ima, malo ga nema… Koje čudo sunce! – nasmije se Martin. A, pogledaj zgrade! Opet ih jako dobro vidim. Sve su u tonovima toplih boja! Tada Martinu napamet padne sat Likovne kulture i kontrast toplih i hladnih boja! Kako bi sad učiteljica bila ponosna na mene! Sve sam sam uočio! Ma pravi sam umjetnik! – kaže ponosno Martin sam sebi. </a:t>
            </a:r>
          </a:p>
          <a:p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Gurne ruku u džep pidžame i tamo se odjednom stvore tempere i kistovi! </a:t>
            </a:r>
            <a:r>
              <a:rPr lang="hr-HR" sz="1400" dirty="0" err="1">
                <a:solidFill>
                  <a:srgbClr val="000000"/>
                </a:solidFill>
                <a:latin typeface="Raleway" panose="020B0003030101060003" pitchFamily="34" charset="0"/>
              </a:rPr>
              <a:t>Oooo</a:t>
            </a:r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, zaista čarobna pidžama! Bravo za baku koja ju je kupila! – usklikne Martin. Samo mi još treba neki papir kako bih naslikao ovu čaroliju grada! Oh, eno jednog pored one zgrade. Martin krene prema njemu, ali se putem spotakne i padne. Odjednom se probudi u svom krevetu! </a:t>
            </a:r>
          </a:p>
          <a:p>
            <a:pPr algn="r"/>
            <a:r>
              <a:rPr lang="hr-HR" sz="1400" dirty="0">
                <a:solidFill>
                  <a:srgbClr val="000000"/>
                </a:solidFill>
                <a:latin typeface="Raleway" panose="020B0003030101060003" pitchFamily="34" charset="0"/>
              </a:rPr>
              <a:t>Petra </a:t>
            </a:r>
            <a:r>
              <a:rPr lang="hr-HR" sz="1400" dirty="0" err="1">
                <a:solidFill>
                  <a:srgbClr val="000000"/>
                </a:solidFill>
                <a:latin typeface="Raleway" panose="020B0003030101060003" pitchFamily="34" charset="0"/>
              </a:rPr>
              <a:t>Večerić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0146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9796" y="548680"/>
            <a:ext cx="3456384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Rođen je 1879., a umro 1940.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Švicarskoj.</a:t>
            </a:r>
          </a:p>
          <a:p>
            <a:pPr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njemačko-švicarski slikar i grafičar,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njegova djela nastala pod utjecajem 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ekspresionizma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kostruktivizma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kubizma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primitivizma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surealizma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Bio je prijatelj s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Kadinskim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 b="18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3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9796" y="548680"/>
            <a:ext cx="3456384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 b="1804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05780" y="764704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Umjetnost ne prikazuje vidljivo, umjetnost čini vidljivim</a:t>
            </a:r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U svojim djelima koristi: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pojednostavljene linije obrisa,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crteže kao škrabotine,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nedostatak perspektive,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sve svodi na najnužnije</a:t>
            </a:r>
          </a:p>
        </p:txBody>
      </p:sp>
    </p:spTree>
    <p:extLst>
      <p:ext uri="{BB962C8B-B14F-4D97-AF65-F5344CB8AC3E}">
        <p14:creationId xmlns:p14="http://schemas.microsoft.com/office/powerpoint/2010/main" val="18392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Esej</a:t>
            </a:r>
          </a:p>
        </p:txBody>
      </p:sp>
      <p:pic>
        <p:nvPicPr>
          <p:cNvPr id="2050" name="Picture 2" descr="http://www.metmuseum.org/toah/images/h5/h5_1984.315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66" y="0"/>
            <a:ext cx="8006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Crveni balon</a:t>
            </a:r>
          </a:p>
        </p:txBody>
      </p:sp>
      <p:pic>
        <p:nvPicPr>
          <p:cNvPr id="11266" name="Picture 2" descr="paul klee birth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74" y="0"/>
            <a:ext cx="6670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Dvorac i sunce</a:t>
            </a:r>
          </a:p>
        </p:txBody>
      </p:sp>
      <p:pic>
        <p:nvPicPr>
          <p:cNvPr id="10242" name="Picture 2" descr="Slikovni rezultat za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0"/>
            <a:ext cx="7867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Dvanaest mostova</a:t>
            </a:r>
          </a:p>
        </p:txBody>
      </p:sp>
      <p:pic>
        <p:nvPicPr>
          <p:cNvPr id="9218" name="Picture 2" descr="Slikovni rezultat za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0"/>
            <a:ext cx="755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Požar u večernjim satima</a:t>
            </a:r>
          </a:p>
        </p:txBody>
      </p:sp>
      <p:pic>
        <p:nvPicPr>
          <p:cNvPr id="8194" name="Picture 2" descr="Slikovni rezultat za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00" y="0"/>
            <a:ext cx="663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804" y="32336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Čarobna riba</a:t>
            </a:r>
          </a:p>
        </p:txBody>
      </p:sp>
      <p:pic>
        <p:nvPicPr>
          <p:cNvPr id="7170" name="Picture 2" descr="Slikovni rezultat za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31" y="0"/>
            <a:ext cx="8754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127</TotalTime>
  <Words>777</Words>
  <Application>Microsoft Office PowerPoint</Application>
  <PresentationFormat>Prilagođeno</PresentationFormat>
  <Paragraphs>49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Palatino Linotype</vt:lpstr>
      <vt:lpstr>Raleway</vt:lpstr>
      <vt:lpstr>Watercolor_16x9</vt:lpstr>
      <vt:lpstr>Paul Klee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Klee</dc:title>
  <dc:creator>Petra</dc:creator>
  <cp:lastModifiedBy>Petra</cp:lastModifiedBy>
  <cp:revision>12</cp:revision>
  <dcterms:created xsi:type="dcterms:W3CDTF">2017-01-27T06:09:18Z</dcterms:created>
  <dcterms:modified xsi:type="dcterms:W3CDTF">2017-06-20T21:43:39Z</dcterms:modified>
</cp:coreProperties>
</file>