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1"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4" r:id="rId2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1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a:t>Uredite stil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p:cNvSpPr>
            <a:spLocks noGrp="1"/>
          </p:cNvSpPr>
          <p:nvPr>
            <p:ph type="dt" sz="half" idx="10"/>
          </p:nvPr>
        </p:nvSpPr>
        <p:spPr/>
        <p:txBody>
          <a:bodyPr/>
          <a:lstStyle/>
          <a:p>
            <a:fld id="{42A3AD47-FB91-40BE-888C-E24C849DD703}" type="datetimeFigureOut">
              <a:rPr lang="hr-HR" smtClean="0"/>
              <a:t>20.6.2017.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53EEBD6-418E-4147-B38A-272CE7AA1802}" type="slidenum">
              <a:rPr lang="hr-HR" smtClean="0"/>
              <a:t>‹#›</a:t>
            </a:fld>
            <a:endParaRPr lang="hr-HR"/>
          </a:p>
        </p:txBody>
      </p:sp>
    </p:spTree>
    <p:extLst>
      <p:ext uri="{BB962C8B-B14F-4D97-AF65-F5344CB8AC3E}">
        <p14:creationId xmlns:p14="http://schemas.microsoft.com/office/powerpoint/2010/main" val="156501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42A3AD47-FB91-40BE-888C-E24C849DD703}" type="datetimeFigureOut">
              <a:rPr lang="hr-HR" smtClean="0"/>
              <a:t>20.6.2017.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53EEBD6-418E-4147-B38A-272CE7AA1802}" type="slidenum">
              <a:rPr lang="hr-HR" smtClean="0"/>
              <a:t>‹#›</a:t>
            </a:fld>
            <a:endParaRPr lang="hr-HR"/>
          </a:p>
        </p:txBody>
      </p:sp>
    </p:spTree>
    <p:extLst>
      <p:ext uri="{BB962C8B-B14F-4D97-AF65-F5344CB8AC3E}">
        <p14:creationId xmlns:p14="http://schemas.microsoft.com/office/powerpoint/2010/main" val="373073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42A3AD47-FB91-40BE-888C-E24C849DD703}" type="datetimeFigureOut">
              <a:rPr lang="hr-HR" smtClean="0"/>
              <a:t>20.6.2017.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53EEBD6-418E-4147-B38A-272CE7AA1802}" type="slidenum">
              <a:rPr lang="hr-HR" smtClean="0"/>
              <a:t>‹#›</a:t>
            </a:fld>
            <a:endParaRPr lang="hr-HR"/>
          </a:p>
        </p:txBody>
      </p:sp>
    </p:spTree>
    <p:extLst>
      <p:ext uri="{BB962C8B-B14F-4D97-AF65-F5344CB8AC3E}">
        <p14:creationId xmlns:p14="http://schemas.microsoft.com/office/powerpoint/2010/main" val="375193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42A3AD47-FB91-40BE-888C-E24C849DD703}" type="datetimeFigureOut">
              <a:rPr lang="hr-HR" smtClean="0"/>
              <a:t>20.6.2017.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53EEBD6-418E-4147-B38A-272CE7AA1802}" type="slidenum">
              <a:rPr lang="hr-HR" smtClean="0"/>
              <a:t>‹#›</a:t>
            </a:fld>
            <a:endParaRPr lang="hr-HR"/>
          </a:p>
        </p:txBody>
      </p:sp>
    </p:spTree>
    <p:extLst>
      <p:ext uri="{BB962C8B-B14F-4D97-AF65-F5344CB8AC3E}">
        <p14:creationId xmlns:p14="http://schemas.microsoft.com/office/powerpoint/2010/main" val="44049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a:t>Uredite stil naslova matrice</a:t>
            </a: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42A3AD47-FB91-40BE-888C-E24C849DD703}" type="datetimeFigureOut">
              <a:rPr lang="hr-HR" smtClean="0"/>
              <a:t>20.6.2017.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53EEBD6-418E-4147-B38A-272CE7AA1802}" type="slidenum">
              <a:rPr lang="hr-HR" smtClean="0"/>
              <a:t>‹#›</a:t>
            </a:fld>
            <a:endParaRPr lang="hr-HR"/>
          </a:p>
        </p:txBody>
      </p:sp>
    </p:spTree>
    <p:extLst>
      <p:ext uri="{BB962C8B-B14F-4D97-AF65-F5344CB8AC3E}">
        <p14:creationId xmlns:p14="http://schemas.microsoft.com/office/powerpoint/2010/main" val="359261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42A3AD47-FB91-40BE-888C-E24C849DD703}" type="datetimeFigureOut">
              <a:rPr lang="hr-HR" smtClean="0"/>
              <a:t>20.6.2017.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53EEBD6-418E-4147-B38A-272CE7AA1802}" type="slidenum">
              <a:rPr lang="hr-HR" smtClean="0"/>
              <a:t>‹#›</a:t>
            </a:fld>
            <a:endParaRPr lang="hr-HR"/>
          </a:p>
        </p:txBody>
      </p:sp>
    </p:spTree>
    <p:extLst>
      <p:ext uri="{BB962C8B-B14F-4D97-AF65-F5344CB8AC3E}">
        <p14:creationId xmlns:p14="http://schemas.microsoft.com/office/powerpoint/2010/main" val="162248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a:t>Uredite stil naslova matrice</a:t>
            </a: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42A3AD47-FB91-40BE-888C-E24C849DD703}" type="datetimeFigureOut">
              <a:rPr lang="hr-HR" smtClean="0"/>
              <a:t>20.6.2017.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853EEBD6-418E-4147-B38A-272CE7AA1802}" type="slidenum">
              <a:rPr lang="hr-HR" smtClean="0"/>
              <a:t>‹#›</a:t>
            </a:fld>
            <a:endParaRPr lang="hr-HR"/>
          </a:p>
        </p:txBody>
      </p:sp>
    </p:spTree>
    <p:extLst>
      <p:ext uri="{BB962C8B-B14F-4D97-AF65-F5344CB8AC3E}">
        <p14:creationId xmlns:p14="http://schemas.microsoft.com/office/powerpoint/2010/main" val="273592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42A3AD47-FB91-40BE-888C-E24C849DD703}" type="datetimeFigureOut">
              <a:rPr lang="hr-HR" smtClean="0"/>
              <a:t>20.6.2017.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853EEBD6-418E-4147-B38A-272CE7AA1802}" type="slidenum">
              <a:rPr lang="hr-HR" smtClean="0"/>
              <a:t>‹#›</a:t>
            </a:fld>
            <a:endParaRPr lang="hr-HR"/>
          </a:p>
        </p:txBody>
      </p:sp>
    </p:spTree>
    <p:extLst>
      <p:ext uri="{BB962C8B-B14F-4D97-AF65-F5344CB8AC3E}">
        <p14:creationId xmlns:p14="http://schemas.microsoft.com/office/powerpoint/2010/main" val="175419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42A3AD47-FB91-40BE-888C-E24C849DD703}" type="datetimeFigureOut">
              <a:rPr lang="hr-HR" smtClean="0"/>
              <a:t>20.6.2017.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853EEBD6-418E-4147-B38A-272CE7AA1802}" type="slidenum">
              <a:rPr lang="hr-HR" smtClean="0"/>
              <a:t>‹#›</a:t>
            </a:fld>
            <a:endParaRPr lang="hr-HR"/>
          </a:p>
        </p:txBody>
      </p:sp>
    </p:spTree>
    <p:extLst>
      <p:ext uri="{BB962C8B-B14F-4D97-AF65-F5344CB8AC3E}">
        <p14:creationId xmlns:p14="http://schemas.microsoft.com/office/powerpoint/2010/main" val="325909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42A3AD47-FB91-40BE-888C-E24C849DD703}" type="datetimeFigureOut">
              <a:rPr lang="hr-HR" smtClean="0"/>
              <a:t>20.6.2017.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53EEBD6-418E-4147-B38A-272CE7AA1802}" type="slidenum">
              <a:rPr lang="hr-HR" smtClean="0"/>
              <a:t>‹#›</a:t>
            </a:fld>
            <a:endParaRPr lang="hr-HR"/>
          </a:p>
        </p:txBody>
      </p:sp>
    </p:spTree>
    <p:extLst>
      <p:ext uri="{BB962C8B-B14F-4D97-AF65-F5344CB8AC3E}">
        <p14:creationId xmlns:p14="http://schemas.microsoft.com/office/powerpoint/2010/main" val="390648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42A3AD47-FB91-40BE-888C-E24C849DD703}" type="datetimeFigureOut">
              <a:rPr lang="hr-HR" smtClean="0"/>
              <a:t>20.6.2017.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53EEBD6-418E-4147-B38A-272CE7AA1802}" type="slidenum">
              <a:rPr lang="hr-HR" smtClean="0"/>
              <a:t>‹#›</a:t>
            </a:fld>
            <a:endParaRPr lang="hr-HR"/>
          </a:p>
        </p:txBody>
      </p:sp>
    </p:spTree>
    <p:extLst>
      <p:ext uri="{BB962C8B-B14F-4D97-AF65-F5344CB8AC3E}">
        <p14:creationId xmlns:p14="http://schemas.microsoft.com/office/powerpoint/2010/main" val="330368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3AD47-FB91-40BE-888C-E24C849DD703}" type="datetimeFigureOut">
              <a:rPr lang="hr-HR" smtClean="0"/>
              <a:t>20.6.2017.</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EEBD6-418E-4147-B38A-272CE7AA1802}" type="slidenum">
              <a:rPr lang="hr-HR" smtClean="0"/>
              <a:t>‹#›</a:t>
            </a:fld>
            <a:endParaRPr lang="hr-HR"/>
          </a:p>
        </p:txBody>
      </p:sp>
    </p:spTree>
    <p:extLst>
      <p:ext uri="{BB962C8B-B14F-4D97-AF65-F5344CB8AC3E}">
        <p14:creationId xmlns:p14="http://schemas.microsoft.com/office/powerpoint/2010/main" val="114915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kovni rezultat za pablo picasso"/>
          <p:cNvPicPr>
            <a:picLocks noChangeAspect="1" noChangeArrowheads="1"/>
          </p:cNvPicPr>
          <p:nvPr/>
        </p:nvPicPr>
        <p:blipFill rotWithShape="1">
          <a:blip r:embed="rId2">
            <a:extLst>
              <a:ext uri="{28A0092B-C50C-407E-A947-70E740481C1C}">
                <a14:useLocalDpi xmlns:a14="http://schemas.microsoft.com/office/drawing/2010/main" val="0"/>
              </a:ext>
            </a:extLst>
          </a:blip>
          <a:srcRect l="13846" r="1"/>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2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ablo-picasso-self-portraits-chronolog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67" y="633045"/>
            <a:ext cx="3405555" cy="46704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pablo-picasso-self-portraits-chronolog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104" y="633045"/>
            <a:ext cx="3673674" cy="46704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pablo-picasso-self-portraits-chronology-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707" y="633045"/>
            <a:ext cx="3422853" cy="4670475"/>
          </a:xfrm>
          <a:prstGeom prst="rect">
            <a:avLst/>
          </a:prstGeom>
          <a:noFill/>
          <a:extLst>
            <a:ext uri="{909E8E84-426E-40DD-AFC4-6F175D3DCCD1}">
              <a14:hiddenFill xmlns:a14="http://schemas.microsoft.com/office/drawing/2010/main">
                <a:solidFill>
                  <a:srgbClr val="FFFFFF"/>
                </a:solidFill>
              </a14:hiddenFill>
            </a:ext>
          </a:extLst>
        </p:spPr>
      </p:pic>
      <p:sp>
        <p:nvSpPr>
          <p:cNvPr id="3" name="Pravokutnik 2"/>
          <p:cNvSpPr/>
          <p:nvPr/>
        </p:nvSpPr>
        <p:spPr>
          <a:xfrm>
            <a:off x="1295477" y="5695986"/>
            <a:ext cx="1928733" cy="369332"/>
          </a:xfrm>
          <a:prstGeom prst="rect">
            <a:avLst/>
          </a:prstGeom>
        </p:spPr>
        <p:txBody>
          <a:bodyPr wrap="none">
            <a:spAutoFit/>
          </a:bodyPr>
          <a:lstStyle/>
          <a:p>
            <a:pPr algn="just" fontAlgn="base"/>
            <a:r>
              <a:rPr lang="hr-HR" b="1" i="0" dirty="0">
                <a:solidFill>
                  <a:srgbClr val="000000"/>
                </a:solidFill>
                <a:effectLst/>
                <a:latin typeface="Merriweather"/>
              </a:rPr>
              <a:t>24 godina(1906)</a:t>
            </a:r>
          </a:p>
        </p:txBody>
      </p:sp>
      <p:sp>
        <p:nvSpPr>
          <p:cNvPr id="4" name="Pravokutnik 3"/>
          <p:cNvSpPr/>
          <p:nvPr/>
        </p:nvSpPr>
        <p:spPr>
          <a:xfrm>
            <a:off x="5157574" y="5695986"/>
            <a:ext cx="1928733" cy="369332"/>
          </a:xfrm>
          <a:prstGeom prst="rect">
            <a:avLst/>
          </a:prstGeom>
        </p:spPr>
        <p:txBody>
          <a:bodyPr wrap="none">
            <a:spAutoFit/>
          </a:bodyPr>
          <a:lstStyle/>
          <a:p>
            <a:pPr algn="just" fontAlgn="base"/>
            <a:r>
              <a:rPr lang="hr-HR" b="1" i="0" dirty="0">
                <a:solidFill>
                  <a:srgbClr val="000000"/>
                </a:solidFill>
                <a:effectLst/>
                <a:latin typeface="Merriweather"/>
              </a:rPr>
              <a:t>25 godina(1907)</a:t>
            </a:r>
          </a:p>
        </p:txBody>
      </p:sp>
      <p:sp>
        <p:nvSpPr>
          <p:cNvPr id="5" name="Pravokutnik 4"/>
          <p:cNvSpPr/>
          <p:nvPr/>
        </p:nvSpPr>
        <p:spPr>
          <a:xfrm>
            <a:off x="9129766" y="5695986"/>
            <a:ext cx="1928733" cy="369332"/>
          </a:xfrm>
          <a:prstGeom prst="rect">
            <a:avLst/>
          </a:prstGeom>
        </p:spPr>
        <p:txBody>
          <a:bodyPr wrap="none">
            <a:spAutoFit/>
          </a:bodyPr>
          <a:lstStyle/>
          <a:p>
            <a:pPr algn="just" fontAlgn="base"/>
            <a:r>
              <a:rPr lang="hr-HR" b="1" i="0" dirty="0">
                <a:solidFill>
                  <a:srgbClr val="000000"/>
                </a:solidFill>
                <a:effectLst/>
                <a:latin typeface="Merriweather"/>
              </a:rPr>
              <a:t>35 godina(1917)</a:t>
            </a:r>
          </a:p>
        </p:txBody>
      </p:sp>
    </p:spTree>
    <p:extLst>
      <p:ext uri="{BB962C8B-B14F-4D97-AF65-F5344CB8AC3E}">
        <p14:creationId xmlns:p14="http://schemas.microsoft.com/office/powerpoint/2010/main" val="146423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pablo-picasso-self-portraits-chronology-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96" y="775967"/>
            <a:ext cx="3073575" cy="438647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ablo-picasso-self-portraits-chronology-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407" y="775967"/>
            <a:ext cx="3545730" cy="438647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pablo-picasso-self-portraits-chronology-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772" y="775967"/>
            <a:ext cx="3570099" cy="438647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utnik 1"/>
          <p:cNvSpPr/>
          <p:nvPr/>
        </p:nvSpPr>
        <p:spPr>
          <a:xfrm>
            <a:off x="1199616" y="5589969"/>
            <a:ext cx="1928733" cy="369332"/>
          </a:xfrm>
          <a:prstGeom prst="rect">
            <a:avLst/>
          </a:prstGeom>
        </p:spPr>
        <p:txBody>
          <a:bodyPr wrap="none">
            <a:spAutoFit/>
          </a:bodyPr>
          <a:lstStyle/>
          <a:p>
            <a:pPr algn="just" fontAlgn="base"/>
            <a:r>
              <a:rPr lang="hr-HR" b="1" i="0" dirty="0">
                <a:solidFill>
                  <a:srgbClr val="000000"/>
                </a:solidFill>
                <a:effectLst/>
                <a:latin typeface="Merriweather"/>
              </a:rPr>
              <a:t>56 godina(1938)</a:t>
            </a:r>
          </a:p>
        </p:txBody>
      </p:sp>
      <p:sp>
        <p:nvSpPr>
          <p:cNvPr id="3" name="Pravokutnik 2"/>
          <p:cNvSpPr/>
          <p:nvPr/>
        </p:nvSpPr>
        <p:spPr>
          <a:xfrm>
            <a:off x="4793905" y="5589969"/>
            <a:ext cx="1928733" cy="369332"/>
          </a:xfrm>
          <a:prstGeom prst="rect">
            <a:avLst/>
          </a:prstGeom>
        </p:spPr>
        <p:txBody>
          <a:bodyPr wrap="none">
            <a:spAutoFit/>
          </a:bodyPr>
          <a:lstStyle/>
          <a:p>
            <a:pPr algn="just" fontAlgn="base"/>
            <a:r>
              <a:rPr lang="hr-HR" b="1" i="0" dirty="0">
                <a:solidFill>
                  <a:srgbClr val="000000"/>
                </a:solidFill>
                <a:effectLst/>
                <a:latin typeface="Merriweather"/>
              </a:rPr>
              <a:t>83 godina(1965)</a:t>
            </a:r>
          </a:p>
        </p:txBody>
      </p:sp>
      <p:sp>
        <p:nvSpPr>
          <p:cNvPr id="4" name="Pravokutnik 3"/>
          <p:cNvSpPr/>
          <p:nvPr/>
        </p:nvSpPr>
        <p:spPr>
          <a:xfrm>
            <a:off x="9014520" y="5589969"/>
            <a:ext cx="1928733" cy="369332"/>
          </a:xfrm>
          <a:prstGeom prst="rect">
            <a:avLst/>
          </a:prstGeom>
        </p:spPr>
        <p:txBody>
          <a:bodyPr wrap="none">
            <a:spAutoFit/>
          </a:bodyPr>
          <a:lstStyle/>
          <a:p>
            <a:pPr algn="just" fontAlgn="base"/>
            <a:r>
              <a:rPr lang="hr-HR" b="1" i="0" dirty="0">
                <a:solidFill>
                  <a:srgbClr val="000000"/>
                </a:solidFill>
                <a:effectLst/>
                <a:latin typeface="Merriweather"/>
              </a:rPr>
              <a:t>85 godina(1966)</a:t>
            </a:r>
          </a:p>
        </p:txBody>
      </p:sp>
    </p:spTree>
    <p:extLst>
      <p:ext uri="{BB962C8B-B14F-4D97-AF65-F5344CB8AC3E}">
        <p14:creationId xmlns:p14="http://schemas.microsoft.com/office/powerpoint/2010/main" val="406661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ablo-picasso-self-portraits-chronology-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8" y="595940"/>
            <a:ext cx="3285699" cy="425741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ablo-picasso-self-portraits-chronolog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655" y="595940"/>
            <a:ext cx="3311322" cy="425741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pablo-picasso-self-portraits-chronology-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794" y="595940"/>
            <a:ext cx="3285699" cy="4257414"/>
          </a:xfrm>
          <a:prstGeom prst="rect">
            <a:avLst/>
          </a:prstGeom>
          <a:noFill/>
          <a:extLst>
            <a:ext uri="{909E8E84-426E-40DD-AFC4-6F175D3DCCD1}">
              <a14:hiddenFill xmlns:a14="http://schemas.microsoft.com/office/drawing/2010/main">
                <a:solidFill>
                  <a:srgbClr val="FFFFFF"/>
                </a:solidFill>
              </a14:hiddenFill>
            </a:ext>
          </a:extLst>
        </p:spPr>
      </p:pic>
      <p:sp>
        <p:nvSpPr>
          <p:cNvPr id="3" name="Pravokutnik 2"/>
          <p:cNvSpPr/>
          <p:nvPr/>
        </p:nvSpPr>
        <p:spPr>
          <a:xfrm>
            <a:off x="1474033" y="5271917"/>
            <a:ext cx="1928733" cy="369332"/>
          </a:xfrm>
          <a:prstGeom prst="rect">
            <a:avLst/>
          </a:prstGeom>
        </p:spPr>
        <p:txBody>
          <a:bodyPr wrap="none">
            <a:spAutoFit/>
          </a:bodyPr>
          <a:lstStyle/>
          <a:p>
            <a:pPr algn="just" fontAlgn="base"/>
            <a:r>
              <a:rPr lang="hr-HR" b="1" i="0" dirty="0">
                <a:solidFill>
                  <a:srgbClr val="000000"/>
                </a:solidFill>
                <a:effectLst/>
                <a:latin typeface="Merriweather"/>
              </a:rPr>
              <a:t>89 godina(1971)</a:t>
            </a:r>
          </a:p>
        </p:txBody>
      </p:sp>
      <p:sp>
        <p:nvSpPr>
          <p:cNvPr id="4" name="Pravokutnik 3"/>
          <p:cNvSpPr/>
          <p:nvPr/>
        </p:nvSpPr>
        <p:spPr>
          <a:xfrm>
            <a:off x="4842680" y="5271917"/>
            <a:ext cx="1928733" cy="369332"/>
          </a:xfrm>
          <a:prstGeom prst="rect">
            <a:avLst/>
          </a:prstGeom>
        </p:spPr>
        <p:txBody>
          <a:bodyPr wrap="none">
            <a:spAutoFit/>
          </a:bodyPr>
          <a:lstStyle/>
          <a:p>
            <a:pPr algn="just" fontAlgn="base"/>
            <a:r>
              <a:rPr lang="en-US" b="1" i="0" dirty="0">
                <a:solidFill>
                  <a:srgbClr val="000000"/>
                </a:solidFill>
                <a:effectLst/>
                <a:latin typeface="Merriweather"/>
              </a:rPr>
              <a:t>90 </a:t>
            </a:r>
            <a:r>
              <a:rPr lang="en-US" b="1" i="0" dirty="0" err="1">
                <a:solidFill>
                  <a:srgbClr val="000000"/>
                </a:solidFill>
                <a:effectLst/>
                <a:latin typeface="Merriweather"/>
              </a:rPr>
              <a:t>godina</a:t>
            </a:r>
            <a:r>
              <a:rPr lang="en-US" b="1" i="0" dirty="0">
                <a:solidFill>
                  <a:srgbClr val="000000"/>
                </a:solidFill>
                <a:effectLst/>
                <a:latin typeface="Merriweather"/>
              </a:rPr>
              <a:t>(1972)</a:t>
            </a:r>
          </a:p>
        </p:txBody>
      </p:sp>
      <p:sp>
        <p:nvSpPr>
          <p:cNvPr id="5" name="Pravokutnik 4"/>
          <p:cNvSpPr/>
          <p:nvPr/>
        </p:nvSpPr>
        <p:spPr>
          <a:xfrm>
            <a:off x="8397819" y="5271917"/>
            <a:ext cx="1928733" cy="369332"/>
          </a:xfrm>
          <a:prstGeom prst="rect">
            <a:avLst/>
          </a:prstGeom>
        </p:spPr>
        <p:txBody>
          <a:bodyPr wrap="none">
            <a:spAutoFit/>
          </a:bodyPr>
          <a:lstStyle/>
          <a:p>
            <a:pPr algn="just" fontAlgn="base"/>
            <a:r>
              <a:rPr lang="en-US" b="1" i="0" dirty="0">
                <a:solidFill>
                  <a:srgbClr val="000000"/>
                </a:solidFill>
                <a:effectLst/>
                <a:latin typeface="Merriweather"/>
              </a:rPr>
              <a:t>90 </a:t>
            </a:r>
            <a:r>
              <a:rPr lang="en-US" b="1" i="0" dirty="0" err="1">
                <a:solidFill>
                  <a:srgbClr val="000000"/>
                </a:solidFill>
                <a:effectLst/>
                <a:latin typeface="Merriweather"/>
              </a:rPr>
              <a:t>godina</a:t>
            </a:r>
            <a:r>
              <a:rPr lang="hr-HR" b="1" i="0" dirty="0">
                <a:solidFill>
                  <a:srgbClr val="000000"/>
                </a:solidFill>
                <a:effectLst/>
                <a:latin typeface="Merriweather"/>
              </a:rPr>
              <a:t>(</a:t>
            </a:r>
            <a:r>
              <a:rPr lang="en-US" b="1" i="0" dirty="0">
                <a:solidFill>
                  <a:srgbClr val="000000"/>
                </a:solidFill>
                <a:effectLst/>
                <a:latin typeface="Merriweather"/>
              </a:rPr>
              <a:t>1972)</a:t>
            </a:r>
          </a:p>
        </p:txBody>
      </p:sp>
    </p:spTree>
    <p:extLst>
      <p:ext uri="{BB962C8B-B14F-4D97-AF65-F5344CB8AC3E}">
        <p14:creationId xmlns:p14="http://schemas.microsoft.com/office/powerpoint/2010/main" val="425804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ablo-picasso-self-portraits-chronology-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409" y="883086"/>
            <a:ext cx="3536389" cy="451187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ablo-picasso-self-portraits-chronology-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0" y="883085"/>
            <a:ext cx="3451792" cy="4511873"/>
          </a:xfrm>
          <a:prstGeom prst="rect">
            <a:avLst/>
          </a:prstGeom>
          <a:noFill/>
          <a:extLst>
            <a:ext uri="{909E8E84-426E-40DD-AFC4-6F175D3DCCD1}">
              <a14:hiddenFill xmlns:a14="http://schemas.microsoft.com/office/drawing/2010/main">
                <a:solidFill>
                  <a:srgbClr val="FFFFFF"/>
                </a:solidFill>
              </a14:hiddenFill>
            </a:ext>
          </a:extLst>
        </p:spPr>
      </p:pic>
      <p:sp>
        <p:nvSpPr>
          <p:cNvPr id="2" name="Pravokutnik 1"/>
          <p:cNvSpPr/>
          <p:nvPr/>
        </p:nvSpPr>
        <p:spPr>
          <a:xfrm>
            <a:off x="2878763" y="5682734"/>
            <a:ext cx="1928733" cy="369332"/>
          </a:xfrm>
          <a:prstGeom prst="rect">
            <a:avLst/>
          </a:prstGeom>
        </p:spPr>
        <p:txBody>
          <a:bodyPr wrap="none">
            <a:spAutoFit/>
          </a:bodyPr>
          <a:lstStyle/>
          <a:p>
            <a:pPr algn="just" fontAlgn="base"/>
            <a:r>
              <a:rPr lang="en-US" b="1" i="0" dirty="0">
                <a:solidFill>
                  <a:srgbClr val="000000"/>
                </a:solidFill>
                <a:effectLst/>
                <a:latin typeface="Merriweather"/>
              </a:rPr>
              <a:t>90 </a:t>
            </a:r>
            <a:r>
              <a:rPr lang="en-US" b="1" i="0" dirty="0" err="1">
                <a:solidFill>
                  <a:srgbClr val="000000"/>
                </a:solidFill>
                <a:effectLst/>
                <a:latin typeface="Merriweather"/>
              </a:rPr>
              <a:t>godina</a:t>
            </a:r>
            <a:r>
              <a:rPr lang="en-US" b="1" i="0" dirty="0">
                <a:solidFill>
                  <a:srgbClr val="000000"/>
                </a:solidFill>
                <a:effectLst/>
                <a:latin typeface="Merriweather"/>
              </a:rPr>
              <a:t>(1972)</a:t>
            </a:r>
          </a:p>
        </p:txBody>
      </p:sp>
      <p:sp>
        <p:nvSpPr>
          <p:cNvPr id="5" name="Pravokutnik 4"/>
          <p:cNvSpPr/>
          <p:nvPr/>
        </p:nvSpPr>
        <p:spPr>
          <a:xfrm>
            <a:off x="6979449" y="5682734"/>
            <a:ext cx="1928733" cy="369332"/>
          </a:xfrm>
          <a:prstGeom prst="rect">
            <a:avLst/>
          </a:prstGeom>
        </p:spPr>
        <p:txBody>
          <a:bodyPr wrap="none">
            <a:spAutoFit/>
          </a:bodyPr>
          <a:lstStyle/>
          <a:p>
            <a:pPr algn="just" fontAlgn="base"/>
            <a:r>
              <a:rPr lang="en-US" b="1" i="0" dirty="0">
                <a:solidFill>
                  <a:srgbClr val="000000"/>
                </a:solidFill>
                <a:effectLst/>
                <a:latin typeface="Merriweather"/>
              </a:rPr>
              <a:t>90 </a:t>
            </a:r>
            <a:r>
              <a:rPr lang="en-US" b="1" i="0" dirty="0" err="1">
                <a:solidFill>
                  <a:srgbClr val="000000"/>
                </a:solidFill>
                <a:effectLst/>
                <a:latin typeface="Merriweather"/>
              </a:rPr>
              <a:t>godina</a:t>
            </a:r>
            <a:r>
              <a:rPr lang="en-US" b="1" i="0" dirty="0">
                <a:solidFill>
                  <a:srgbClr val="000000"/>
                </a:solidFill>
                <a:effectLst/>
                <a:latin typeface="Merriweather"/>
              </a:rPr>
              <a:t>(1972)</a:t>
            </a:r>
          </a:p>
        </p:txBody>
      </p:sp>
    </p:spTree>
    <p:extLst>
      <p:ext uri="{BB962C8B-B14F-4D97-AF65-F5344CB8AC3E}">
        <p14:creationId xmlns:p14="http://schemas.microsoft.com/office/powerpoint/2010/main" val="277695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061" y="0"/>
            <a:ext cx="5435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Pravokutnik 2"/>
          <p:cNvSpPr/>
          <p:nvPr/>
        </p:nvSpPr>
        <p:spPr>
          <a:xfrm>
            <a:off x="7617496" y="3244334"/>
            <a:ext cx="2634054" cy="369332"/>
          </a:xfrm>
          <a:prstGeom prst="rect">
            <a:avLst/>
          </a:prstGeom>
        </p:spPr>
        <p:txBody>
          <a:bodyPr wrap="none">
            <a:spAutoFit/>
          </a:bodyPr>
          <a:lstStyle/>
          <a:p>
            <a:r>
              <a:rPr lang="hr-HR" b="1" i="0" dirty="0">
                <a:solidFill>
                  <a:srgbClr val="002060"/>
                </a:solidFill>
                <a:effectLst/>
                <a:latin typeface="arial" panose="020B0604020202020204" pitchFamily="34" charset="0"/>
              </a:rPr>
              <a:t>Žena koja plače (1937)</a:t>
            </a:r>
            <a:endParaRPr lang="hr-HR" b="1" dirty="0">
              <a:solidFill>
                <a:srgbClr val="002060"/>
              </a:solidFill>
            </a:endParaRPr>
          </a:p>
        </p:txBody>
      </p:sp>
    </p:spTree>
    <p:extLst>
      <p:ext uri="{BB962C8B-B14F-4D97-AF65-F5344CB8AC3E}">
        <p14:creationId xmlns:p14="http://schemas.microsoft.com/office/powerpoint/2010/main" val="322717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likovni rezult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397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Pravokutnik 2"/>
          <p:cNvSpPr/>
          <p:nvPr/>
        </p:nvSpPr>
        <p:spPr>
          <a:xfrm>
            <a:off x="8425878" y="3059668"/>
            <a:ext cx="2441759" cy="369332"/>
          </a:xfrm>
          <a:prstGeom prst="rect">
            <a:avLst/>
          </a:prstGeom>
        </p:spPr>
        <p:txBody>
          <a:bodyPr wrap="none">
            <a:spAutoFit/>
          </a:bodyPr>
          <a:lstStyle/>
          <a:p>
            <a:r>
              <a:rPr lang="hr-HR" b="1" i="0" dirty="0">
                <a:solidFill>
                  <a:srgbClr val="002060"/>
                </a:solidFill>
                <a:effectLst/>
                <a:latin typeface="arial" panose="020B0604020202020204" pitchFamily="34" charset="0"/>
              </a:rPr>
              <a:t>Tri glazbenika (1921)</a:t>
            </a:r>
            <a:endParaRPr lang="hr-HR" b="1" dirty="0">
              <a:solidFill>
                <a:srgbClr val="002060"/>
              </a:solidFill>
            </a:endParaRPr>
          </a:p>
        </p:txBody>
      </p:sp>
    </p:spTree>
    <p:extLst>
      <p:ext uri="{BB962C8B-B14F-4D97-AF65-F5344CB8AC3E}">
        <p14:creationId xmlns:p14="http://schemas.microsoft.com/office/powerpoint/2010/main" val="824151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35" y="0"/>
            <a:ext cx="5435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Pravokutnik 2"/>
          <p:cNvSpPr/>
          <p:nvPr/>
        </p:nvSpPr>
        <p:spPr>
          <a:xfrm>
            <a:off x="6570574" y="2198277"/>
            <a:ext cx="4801314" cy="369332"/>
          </a:xfrm>
          <a:prstGeom prst="rect">
            <a:avLst/>
          </a:prstGeom>
        </p:spPr>
        <p:txBody>
          <a:bodyPr wrap="none">
            <a:spAutoFit/>
          </a:bodyPr>
          <a:lstStyle/>
          <a:p>
            <a:r>
              <a:rPr lang="hr-HR" b="1" i="0" dirty="0">
                <a:solidFill>
                  <a:srgbClr val="002060"/>
                </a:solidFill>
                <a:effectLst/>
                <a:latin typeface="arial" panose="020B0604020202020204" pitchFamily="34" charset="0"/>
              </a:rPr>
              <a:t>Žena sa žutim šeširom (</a:t>
            </a:r>
            <a:r>
              <a:rPr lang="hr-HR" b="1" i="0" dirty="0" err="1">
                <a:solidFill>
                  <a:srgbClr val="002060"/>
                </a:solidFill>
                <a:effectLst/>
                <a:latin typeface="arial" panose="020B0604020202020204" pitchFamily="34" charset="0"/>
              </a:rPr>
              <a:t>Jacqueline</a:t>
            </a:r>
            <a:r>
              <a:rPr lang="hr-HR" b="1" i="0" dirty="0">
                <a:solidFill>
                  <a:srgbClr val="002060"/>
                </a:solidFill>
                <a:effectLst/>
                <a:latin typeface="arial" panose="020B0604020202020204" pitchFamily="34" charset="0"/>
              </a:rPr>
              <a:t>) (1961)</a:t>
            </a:r>
            <a:endParaRPr lang="hr-HR" b="1" dirty="0">
              <a:solidFill>
                <a:srgbClr val="002060"/>
              </a:solidFill>
            </a:endParaRPr>
          </a:p>
        </p:txBody>
      </p:sp>
    </p:spTree>
    <p:extLst>
      <p:ext uri="{BB962C8B-B14F-4D97-AF65-F5344CB8AC3E}">
        <p14:creationId xmlns:p14="http://schemas.microsoft.com/office/powerpoint/2010/main" val="7965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likovni rezult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58" y="-1"/>
            <a:ext cx="5044510" cy="6878877"/>
          </a:xfrm>
          <a:prstGeom prst="rect">
            <a:avLst/>
          </a:prstGeom>
          <a:noFill/>
          <a:extLst>
            <a:ext uri="{909E8E84-426E-40DD-AFC4-6F175D3DCCD1}">
              <a14:hiddenFill xmlns:a14="http://schemas.microsoft.com/office/drawing/2010/main">
                <a:solidFill>
                  <a:srgbClr val="FFFFFF"/>
                </a:solidFill>
              </a14:hiddenFill>
            </a:ext>
          </a:extLst>
        </p:spPr>
      </p:pic>
      <p:sp>
        <p:nvSpPr>
          <p:cNvPr id="3" name="Pravokutnik 2"/>
          <p:cNvSpPr/>
          <p:nvPr/>
        </p:nvSpPr>
        <p:spPr>
          <a:xfrm>
            <a:off x="6570574" y="2198277"/>
            <a:ext cx="2044149" cy="369332"/>
          </a:xfrm>
          <a:prstGeom prst="rect">
            <a:avLst/>
          </a:prstGeom>
        </p:spPr>
        <p:txBody>
          <a:bodyPr wrap="none">
            <a:spAutoFit/>
          </a:bodyPr>
          <a:lstStyle/>
          <a:p>
            <a:r>
              <a:rPr lang="hr-HR" b="1" dirty="0">
                <a:solidFill>
                  <a:srgbClr val="002060"/>
                </a:solidFill>
                <a:latin typeface="arial" panose="020B0604020202020204" pitchFamily="34" charset="0"/>
              </a:rPr>
              <a:t>Dora </a:t>
            </a:r>
            <a:r>
              <a:rPr lang="hr-HR" b="1" dirty="0" err="1">
                <a:solidFill>
                  <a:srgbClr val="002060"/>
                </a:solidFill>
                <a:latin typeface="arial" panose="020B0604020202020204" pitchFamily="34" charset="0"/>
              </a:rPr>
              <a:t>Maar</a:t>
            </a:r>
            <a:r>
              <a:rPr lang="hr-HR" b="1" i="0" dirty="0">
                <a:solidFill>
                  <a:srgbClr val="002060"/>
                </a:solidFill>
                <a:effectLst/>
                <a:latin typeface="arial" panose="020B0604020202020204" pitchFamily="34" charset="0"/>
              </a:rPr>
              <a:t> (1941)</a:t>
            </a:r>
            <a:endParaRPr lang="hr-HR" b="1" dirty="0">
              <a:solidFill>
                <a:srgbClr val="002060"/>
              </a:solidFill>
            </a:endParaRPr>
          </a:p>
        </p:txBody>
      </p:sp>
    </p:spTree>
    <p:extLst>
      <p:ext uri="{BB962C8B-B14F-4D97-AF65-F5344CB8AC3E}">
        <p14:creationId xmlns:p14="http://schemas.microsoft.com/office/powerpoint/2010/main" val="3620358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2557670" y="1934817"/>
            <a:ext cx="7726018" cy="2215991"/>
          </a:xfrm>
          <a:prstGeom prst="rect">
            <a:avLst/>
          </a:prstGeom>
          <a:noFill/>
        </p:spPr>
        <p:txBody>
          <a:bodyPr wrap="square" rtlCol="0">
            <a:spAutoFit/>
          </a:bodyPr>
          <a:lstStyle/>
          <a:p>
            <a:r>
              <a:rPr lang="hr-HR" sz="13800" dirty="0">
                <a:solidFill>
                  <a:srgbClr val="002060"/>
                </a:solidFill>
              </a:rPr>
              <a:t>ZADATAK</a:t>
            </a:r>
          </a:p>
        </p:txBody>
      </p:sp>
    </p:spTree>
    <p:extLst>
      <p:ext uri="{BB962C8B-B14F-4D97-AF65-F5344CB8AC3E}">
        <p14:creationId xmlns:p14="http://schemas.microsoft.com/office/powerpoint/2010/main" val="152814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ow-to-Cubism-diagram-1024x681... Starting point for a step by step jow to lesson... Could work with a partner and draw what they see from various angl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238" y="0"/>
            <a:ext cx="53373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ikovni rezultat za pablo picas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11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niOkvir 1"/>
          <p:cNvSpPr txBox="1"/>
          <p:nvPr/>
        </p:nvSpPr>
        <p:spPr>
          <a:xfrm>
            <a:off x="5598943" y="618978"/>
            <a:ext cx="5264676" cy="3831818"/>
          </a:xfrm>
          <a:prstGeom prst="rect">
            <a:avLst/>
          </a:prstGeom>
          <a:noFill/>
        </p:spPr>
        <p:txBody>
          <a:bodyPr wrap="square" rtlCol="0">
            <a:spAutoFit/>
          </a:bodyPr>
          <a:lstStyle/>
          <a:p>
            <a:pPr>
              <a:lnSpc>
                <a:spcPct val="150000"/>
              </a:lnSpc>
            </a:pPr>
            <a:r>
              <a:rPr lang="hr-HR" b="1" dirty="0" err="1">
                <a:latin typeface="Arial" panose="020B0604020202020204" pitchFamily="34" charset="0"/>
                <a:cs typeface="Arial" panose="020B0604020202020204" pitchFamily="34" charset="0"/>
              </a:rPr>
              <a:t>Pablo</a:t>
            </a:r>
            <a:r>
              <a:rPr lang="hr-HR" b="1" dirty="0">
                <a:latin typeface="Arial" panose="020B0604020202020204" pitchFamily="34" charset="0"/>
                <a:cs typeface="Arial" panose="020B0604020202020204" pitchFamily="34" charset="0"/>
              </a:rPr>
              <a:t> Diego José Francisco de Paula Juan </a:t>
            </a:r>
            <a:r>
              <a:rPr lang="hr-HR" b="1" dirty="0" err="1">
                <a:latin typeface="Arial" panose="020B0604020202020204" pitchFamily="34" charset="0"/>
                <a:cs typeface="Arial" panose="020B0604020202020204" pitchFamily="34" charset="0"/>
              </a:rPr>
              <a:t>Nepomuceno</a:t>
            </a:r>
            <a:r>
              <a:rPr lang="hr-HR" b="1" dirty="0">
                <a:latin typeface="Arial" panose="020B0604020202020204" pitchFamily="34" charset="0"/>
                <a:cs typeface="Arial" panose="020B0604020202020204" pitchFamily="34" charset="0"/>
              </a:rPr>
              <a:t> María de los </a:t>
            </a:r>
            <a:r>
              <a:rPr lang="hr-HR" b="1" dirty="0" err="1">
                <a:latin typeface="Arial" panose="020B0604020202020204" pitchFamily="34" charset="0"/>
                <a:cs typeface="Arial" panose="020B0604020202020204" pitchFamily="34" charset="0"/>
              </a:rPr>
              <a:t>Remedios</a:t>
            </a:r>
            <a:r>
              <a:rPr lang="hr-HR" b="1" dirty="0">
                <a:latin typeface="Arial" panose="020B0604020202020204" pitchFamily="34" charset="0"/>
                <a:cs typeface="Arial" panose="020B0604020202020204" pitchFamily="34" charset="0"/>
              </a:rPr>
              <a:t> </a:t>
            </a:r>
            <a:r>
              <a:rPr lang="hr-HR" b="1" dirty="0" err="1">
                <a:latin typeface="Arial" panose="020B0604020202020204" pitchFamily="34" charset="0"/>
                <a:cs typeface="Arial" panose="020B0604020202020204" pitchFamily="34" charset="0"/>
              </a:rPr>
              <a:t>Cipriano</a:t>
            </a:r>
            <a:r>
              <a:rPr lang="hr-HR" b="1" dirty="0">
                <a:latin typeface="Arial" panose="020B0604020202020204" pitchFamily="34" charset="0"/>
                <a:cs typeface="Arial" panose="020B0604020202020204" pitchFamily="34" charset="0"/>
              </a:rPr>
              <a:t> de la </a:t>
            </a:r>
            <a:r>
              <a:rPr lang="hr-HR" b="1" dirty="0" err="1">
                <a:latin typeface="Arial" panose="020B0604020202020204" pitchFamily="34" charset="0"/>
                <a:cs typeface="Arial" panose="020B0604020202020204" pitchFamily="34" charset="0"/>
              </a:rPr>
              <a:t>Santísima</a:t>
            </a:r>
            <a:r>
              <a:rPr lang="hr-HR" b="1" dirty="0">
                <a:latin typeface="Arial" panose="020B0604020202020204" pitchFamily="34" charset="0"/>
                <a:cs typeface="Arial" panose="020B0604020202020204" pitchFamily="34" charset="0"/>
              </a:rPr>
              <a:t> Trinidad </a:t>
            </a:r>
            <a:r>
              <a:rPr lang="hr-HR" b="1" dirty="0" err="1">
                <a:latin typeface="Arial" panose="020B0604020202020204" pitchFamily="34" charset="0"/>
                <a:cs typeface="Arial" panose="020B0604020202020204" pitchFamily="34" charset="0"/>
              </a:rPr>
              <a:t>Clito</a:t>
            </a:r>
            <a:r>
              <a:rPr lang="hr-HR" b="1" dirty="0">
                <a:latin typeface="Arial" panose="020B0604020202020204" pitchFamily="34" charset="0"/>
                <a:cs typeface="Arial" panose="020B0604020202020204" pitchFamily="34" charset="0"/>
              </a:rPr>
              <a:t> </a:t>
            </a:r>
            <a:r>
              <a:rPr lang="hr-HR" b="1" dirty="0" err="1">
                <a:latin typeface="Arial" panose="020B0604020202020204" pitchFamily="34" charset="0"/>
                <a:cs typeface="Arial" panose="020B0604020202020204" pitchFamily="34" charset="0"/>
              </a:rPr>
              <a:t>Ruiz</a:t>
            </a:r>
            <a:r>
              <a:rPr lang="hr-HR" b="1" dirty="0">
                <a:latin typeface="Arial" panose="020B0604020202020204" pitchFamily="34" charset="0"/>
                <a:cs typeface="Arial" panose="020B0604020202020204" pitchFamily="34" charset="0"/>
              </a:rPr>
              <a:t> y Picasso</a:t>
            </a:r>
            <a:r>
              <a:rPr lang="hr-HR" dirty="0">
                <a:latin typeface="Arial" panose="020B0604020202020204" pitchFamily="34" charset="0"/>
                <a:cs typeface="Arial" panose="020B0604020202020204" pitchFamily="34" charset="0"/>
              </a:rPr>
              <a:t>, poznatiji samo kao </a:t>
            </a:r>
            <a:r>
              <a:rPr lang="hr-HR" b="1" dirty="0" err="1">
                <a:solidFill>
                  <a:srgbClr val="FF0000"/>
                </a:solidFill>
                <a:latin typeface="Arial" panose="020B0604020202020204" pitchFamily="34" charset="0"/>
                <a:cs typeface="Arial" panose="020B0604020202020204" pitchFamily="34" charset="0"/>
              </a:rPr>
              <a:t>Pablo</a:t>
            </a:r>
            <a:r>
              <a:rPr lang="hr-HR" b="1" dirty="0">
                <a:solidFill>
                  <a:srgbClr val="FF0000"/>
                </a:solidFill>
                <a:latin typeface="Arial" panose="020B0604020202020204" pitchFamily="34" charset="0"/>
                <a:cs typeface="Arial" panose="020B0604020202020204" pitchFamily="34" charset="0"/>
              </a:rPr>
              <a:t> Picasso </a:t>
            </a:r>
            <a:r>
              <a:rPr lang="hr-HR" dirty="0">
                <a:latin typeface="Arial" panose="020B0604020202020204" pitchFamily="34" charset="0"/>
                <a:cs typeface="Arial" panose="020B0604020202020204" pitchFamily="34" charset="0"/>
              </a:rPr>
              <a:t>bio je španjolski slikar, suosnivač </a:t>
            </a:r>
            <a:r>
              <a:rPr lang="hr-HR" b="1" dirty="0">
                <a:solidFill>
                  <a:srgbClr val="002060"/>
                </a:solidFill>
                <a:latin typeface="Arial" panose="020B0604020202020204" pitchFamily="34" charset="0"/>
                <a:cs typeface="Arial" panose="020B0604020202020204" pitchFamily="34" charset="0"/>
              </a:rPr>
              <a:t>kubizma</a:t>
            </a:r>
            <a:r>
              <a:rPr lang="hr-HR" dirty="0">
                <a:latin typeface="Arial" panose="020B0604020202020204" pitchFamily="34" charset="0"/>
                <a:cs typeface="Arial" panose="020B0604020202020204" pitchFamily="34" charset="0"/>
              </a:rPr>
              <a:t> i jedan od najpoznatijih umjetnika 20. stoljeća.</a:t>
            </a:r>
          </a:p>
          <a:p>
            <a:pPr>
              <a:lnSpc>
                <a:spcPct val="150000"/>
              </a:lnSpc>
            </a:pPr>
            <a:endParaRPr lang="hr-HR" dirty="0">
              <a:latin typeface="Arial" panose="020B0604020202020204" pitchFamily="34" charset="0"/>
              <a:cs typeface="Arial" panose="020B0604020202020204" pitchFamily="34" charset="0"/>
            </a:endParaRPr>
          </a:p>
          <a:p>
            <a:pPr>
              <a:lnSpc>
                <a:spcPct val="150000"/>
              </a:lnSpc>
            </a:pPr>
            <a:endParaRPr lang="hr-HR" dirty="0">
              <a:latin typeface="Arial" panose="020B0604020202020204" pitchFamily="34" charset="0"/>
              <a:cs typeface="Arial" panose="020B0604020202020204" pitchFamily="34" charset="0"/>
            </a:endParaRPr>
          </a:p>
          <a:p>
            <a:pPr>
              <a:lnSpc>
                <a:spcPct val="150000"/>
              </a:lnSpc>
            </a:pPr>
            <a:r>
              <a:rPr lang="hr-HR" dirty="0">
                <a:latin typeface="Arial" panose="020B0604020202020204" pitchFamily="34" charset="0"/>
                <a:cs typeface="Arial" panose="020B0604020202020204" pitchFamily="34" charset="0"/>
              </a:rPr>
              <a:t>Rođen je 1881., a umro 1973. godine.</a:t>
            </a:r>
          </a:p>
        </p:txBody>
      </p:sp>
    </p:spTree>
    <p:extLst>
      <p:ext uri="{BB962C8B-B14F-4D97-AF65-F5344CB8AC3E}">
        <p14:creationId xmlns:p14="http://schemas.microsoft.com/office/powerpoint/2010/main" val="36343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ablo Picasso: One of the topics featured in the Common Core Weekly Reading Review Set: 3 by The Teacher Next Door. Pinner said:Picasso Portrait Reference Laminate the chart for the kids to use and incorporate them as they please.: "/>
          <p:cNvPicPr>
            <a:picLocks noChangeAspect="1" noChangeArrowheads="1"/>
          </p:cNvPicPr>
          <p:nvPr/>
        </p:nvPicPr>
        <p:blipFill rotWithShape="1">
          <a:blip r:embed="rId2">
            <a:extLst>
              <a:ext uri="{28A0092B-C50C-407E-A947-70E740481C1C}">
                <a14:useLocalDpi xmlns:a14="http://schemas.microsoft.com/office/drawing/2010/main" val="0"/>
              </a:ext>
            </a:extLst>
          </a:blip>
          <a:srcRect b="61231"/>
          <a:stretch/>
        </p:blipFill>
        <p:spPr bwMode="auto">
          <a:xfrm>
            <a:off x="1138859" y="609600"/>
            <a:ext cx="10382840" cy="536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1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ablo Picasso: One of the topics featured in the Common Core Weekly Reading Review Set: 3 by The Teacher Next Door. Pinner said:Picasso Portrait Reference Laminate the chart for the kids to use and incorporate them as they please.: "/>
          <p:cNvPicPr>
            <a:picLocks noChangeAspect="1" noChangeArrowheads="1"/>
          </p:cNvPicPr>
          <p:nvPr/>
        </p:nvPicPr>
        <p:blipFill rotWithShape="1">
          <a:blip r:embed="rId2">
            <a:extLst>
              <a:ext uri="{28A0092B-C50C-407E-A947-70E740481C1C}">
                <a14:useLocalDpi xmlns:a14="http://schemas.microsoft.com/office/drawing/2010/main" val="0"/>
              </a:ext>
            </a:extLst>
          </a:blip>
          <a:srcRect t="37538" b="27536"/>
          <a:stretch/>
        </p:blipFill>
        <p:spPr bwMode="auto">
          <a:xfrm>
            <a:off x="569014" y="573310"/>
            <a:ext cx="11034359" cy="513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7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ablo Picasso: One of the topics featured in the Common Core Weekly Reading Review Set: 3 by The Teacher Next Door. Pinner said:Picasso Portrait Reference Laminate the chart for the kids to use and incorporate them as they please.: "/>
          <p:cNvPicPr>
            <a:picLocks noChangeAspect="1" noChangeArrowheads="1"/>
          </p:cNvPicPr>
          <p:nvPr/>
        </p:nvPicPr>
        <p:blipFill rotWithShape="1">
          <a:blip r:embed="rId2">
            <a:extLst>
              <a:ext uri="{28A0092B-C50C-407E-A947-70E740481C1C}">
                <a14:useLocalDpi xmlns:a14="http://schemas.microsoft.com/office/drawing/2010/main" val="0"/>
              </a:ext>
            </a:extLst>
          </a:blip>
          <a:srcRect t="73436"/>
          <a:stretch/>
        </p:blipFill>
        <p:spPr bwMode="auto">
          <a:xfrm>
            <a:off x="608770" y="1232859"/>
            <a:ext cx="10961633" cy="388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7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ablo Picasso for Kids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406" y="170648"/>
            <a:ext cx="5072329" cy="656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23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s3.amazonaws.com/visualnews-wp-media-prod/wp-content/uploads/2016/02/25160000/picas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6093"/>
            <a:ext cx="12192000" cy="891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8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583096" y="544781"/>
            <a:ext cx="11184834" cy="1703030"/>
          </a:xfrm>
          <a:prstGeom prst="rect">
            <a:avLst/>
          </a:prstGeom>
        </p:spPr>
        <p:txBody>
          <a:bodyPr wrap="square">
            <a:spAutoFit/>
          </a:bodyPr>
          <a:lstStyle/>
          <a:p>
            <a:pPr>
              <a:lnSpc>
                <a:spcPct val="150000"/>
              </a:lnSpc>
            </a:pPr>
            <a:r>
              <a:rPr lang="hr-HR" dirty="0">
                <a:latin typeface="Arial" panose="020B0604020202020204" pitchFamily="34" charset="0"/>
                <a:cs typeface="Arial" panose="020B0604020202020204" pitchFamily="34" charset="0"/>
              </a:rPr>
              <a:t>Njegova je darovitost bila izuzetna od najranijeg djetinjstva. Njegova prva riječ bila je „</a:t>
            </a:r>
            <a:r>
              <a:rPr lang="hr-HR" dirty="0" err="1">
                <a:latin typeface="Arial" panose="020B0604020202020204" pitchFamily="34" charset="0"/>
                <a:cs typeface="Arial" panose="020B0604020202020204" pitchFamily="34" charset="0"/>
              </a:rPr>
              <a:t>piz</a:t>
            </a:r>
            <a:r>
              <a:rPr lang="hr-HR" dirty="0">
                <a:latin typeface="Arial" panose="020B0604020202020204" pitchFamily="34" charset="0"/>
                <a:cs typeface="Arial" panose="020B0604020202020204" pitchFamily="34" charset="0"/>
              </a:rPr>
              <a:t>”, skraćeno od </a:t>
            </a:r>
            <a:r>
              <a:rPr lang="hr-HR" dirty="0" err="1">
                <a:latin typeface="Arial" panose="020B0604020202020204" pitchFamily="34" charset="0"/>
                <a:cs typeface="Arial" panose="020B0604020202020204" pitchFamily="34" charset="0"/>
              </a:rPr>
              <a:t>lápiz</a:t>
            </a:r>
            <a:r>
              <a:rPr lang="hr-HR" dirty="0">
                <a:latin typeface="Arial" panose="020B0604020202020204" pitchFamily="34" charset="0"/>
                <a:cs typeface="Arial" panose="020B0604020202020204" pitchFamily="34" charset="0"/>
              </a:rPr>
              <a:t> (što je španjolska riječ za olovku). Njegov otac, također umjetnik, obrazovao ga je od 7. godine. Nakon što je, igrom slučaja, dovršio očevu sliku golubova, otac mu je predao sve svoje kistove, boje i palete i nikada više nije slikao iz razloga što je slika bila zadivljujuće lijepa.</a:t>
            </a:r>
          </a:p>
        </p:txBody>
      </p:sp>
      <p:pic>
        <p:nvPicPr>
          <p:cNvPr id="3074" name="Picture 2" descr="Slikovni rezultat za pablo picasso wo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614" y="2423906"/>
            <a:ext cx="504825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5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556591" y="328065"/>
            <a:ext cx="11410122" cy="2585323"/>
          </a:xfrm>
          <a:prstGeom prst="rect">
            <a:avLst/>
          </a:prstGeom>
        </p:spPr>
        <p:txBody>
          <a:bodyPr wrap="square">
            <a:spAutoFit/>
          </a:bodyPr>
          <a:lstStyle/>
          <a:p>
            <a:pPr>
              <a:lnSpc>
                <a:spcPct val="150000"/>
              </a:lnSpc>
            </a:pPr>
            <a:r>
              <a:rPr lang="hr-HR" dirty="0">
                <a:latin typeface="Arial" panose="020B0604020202020204" pitchFamily="34" charset="0"/>
                <a:cs typeface="Arial" panose="020B0604020202020204" pitchFamily="34" charset="0"/>
              </a:rPr>
              <a:t>Sa 16 godina upisao se na Likovnu Akademiju San </a:t>
            </a:r>
            <a:r>
              <a:rPr lang="hr-HR" dirty="0" err="1">
                <a:latin typeface="Arial" panose="020B0604020202020204" pitchFamily="34" charset="0"/>
                <a:cs typeface="Arial" panose="020B0604020202020204" pitchFamily="34" charset="0"/>
              </a:rPr>
              <a:t>Fernando</a:t>
            </a:r>
            <a:r>
              <a:rPr lang="hr-HR" dirty="0">
                <a:latin typeface="Arial" panose="020B0604020202020204" pitchFamily="34" charset="0"/>
                <a:cs typeface="Arial" panose="020B0604020202020204" pitchFamily="34" charset="0"/>
              </a:rPr>
              <a:t> (Real </a:t>
            </a:r>
            <a:r>
              <a:rPr lang="hr-HR" dirty="0" err="1">
                <a:latin typeface="Arial" panose="020B0604020202020204" pitchFamily="34" charset="0"/>
                <a:cs typeface="Arial" panose="020B0604020202020204" pitchFamily="34" charset="0"/>
              </a:rPr>
              <a:t>Academia</a:t>
            </a:r>
            <a:r>
              <a:rPr lang="hr-HR" dirty="0">
                <a:latin typeface="Arial" panose="020B0604020202020204" pitchFamily="34" charset="0"/>
                <a:cs typeface="Arial" panose="020B0604020202020204" pitchFamily="34" charset="0"/>
              </a:rPr>
              <a:t> de Bella </a:t>
            </a:r>
            <a:r>
              <a:rPr lang="hr-HR" dirty="0" err="1">
                <a:latin typeface="Arial" panose="020B0604020202020204" pitchFamily="34" charset="0"/>
                <a:cs typeface="Arial" panose="020B0604020202020204" pitchFamily="34" charset="0"/>
              </a:rPr>
              <a:t>Atres</a:t>
            </a:r>
            <a:r>
              <a:rPr lang="hr-HR" dirty="0">
                <a:latin typeface="Arial" panose="020B0604020202020204" pitchFamily="34" charset="0"/>
                <a:cs typeface="Arial" panose="020B0604020202020204" pitchFamily="34" charset="0"/>
              </a:rPr>
              <a:t> de San </a:t>
            </a:r>
            <a:r>
              <a:rPr lang="hr-HR" dirty="0" err="1">
                <a:latin typeface="Arial" panose="020B0604020202020204" pitchFamily="34" charset="0"/>
                <a:cs typeface="Arial" panose="020B0604020202020204" pitchFamily="34" charset="0"/>
              </a:rPr>
              <a:t>Fernando</a:t>
            </a:r>
            <a:r>
              <a:rPr lang="hr-HR" dirty="0">
                <a:latin typeface="Arial" panose="020B0604020202020204" pitchFamily="34" charset="0"/>
                <a:cs typeface="Arial" panose="020B0604020202020204" pitchFamily="34" charset="0"/>
              </a:rPr>
              <a:t>) u mjestu La </a:t>
            </a:r>
            <a:r>
              <a:rPr lang="hr-HR" dirty="0" err="1">
                <a:latin typeface="Arial" panose="020B0604020202020204" pitchFamily="34" charset="0"/>
                <a:cs typeface="Arial" panose="020B0604020202020204" pitchFamily="34" charset="0"/>
              </a:rPr>
              <a:t>Coruna</a:t>
            </a:r>
            <a:r>
              <a:rPr lang="hr-HR" dirty="0">
                <a:latin typeface="Arial" panose="020B0604020202020204" pitchFamily="34" charset="0"/>
                <a:cs typeface="Arial" panose="020B0604020202020204" pitchFamily="34" charset="0"/>
              </a:rPr>
              <a:t> u Španjolskoj, gdje je nekada predavao njegov otac. </a:t>
            </a:r>
          </a:p>
          <a:p>
            <a:pPr>
              <a:lnSpc>
                <a:spcPct val="150000"/>
              </a:lnSpc>
            </a:pPr>
            <a:r>
              <a:rPr lang="hr-HR" dirty="0">
                <a:latin typeface="Arial" panose="020B0604020202020204" pitchFamily="34" charset="0"/>
                <a:cs typeface="Arial" panose="020B0604020202020204" pitchFamily="34" charset="0"/>
              </a:rPr>
              <a:t>Umjetnički, bio je godinama ispred kolega u razredu koji su bili 5-6 godina stariji od njega. No, Picasso nije mogao podnijeti disciplinu i zbog toga je često bio kažnjavan. </a:t>
            </a:r>
          </a:p>
          <a:p>
            <a:pPr>
              <a:lnSpc>
                <a:spcPct val="150000"/>
              </a:lnSpc>
            </a:pPr>
            <a:r>
              <a:rPr lang="hr-HR" dirty="0">
                <a:latin typeface="Arial" panose="020B0604020202020204" pitchFamily="34" charset="0"/>
                <a:cs typeface="Arial" panose="020B0604020202020204" pitchFamily="34" charset="0"/>
              </a:rPr>
              <a:t>U Barceloni, gdje je pohađao školu, kao i u Madridu gdje je bio svakodnevni posjetitelj muzeja </a:t>
            </a:r>
            <a:r>
              <a:rPr lang="hr-HR" dirty="0" err="1">
                <a:latin typeface="Arial" panose="020B0604020202020204" pitchFamily="34" charset="0"/>
                <a:cs typeface="Arial" panose="020B0604020202020204" pitchFamily="34" charset="0"/>
              </a:rPr>
              <a:t>Prado</a:t>
            </a:r>
            <a:r>
              <a:rPr lang="hr-HR" dirty="0">
                <a:latin typeface="Arial" panose="020B0604020202020204" pitchFamily="34" charset="0"/>
                <a:cs typeface="Arial" panose="020B0604020202020204" pitchFamily="34" charset="0"/>
              </a:rPr>
              <a:t>, ispitivao je sve u vezi sa slikarstvom, a sanjao je i o Parizu, kamo napokon stiže u listopadu 1900. godine.</a:t>
            </a:r>
          </a:p>
        </p:txBody>
      </p:sp>
      <p:pic>
        <p:nvPicPr>
          <p:cNvPr id="4098" name="Picture 2" descr="Slikovni rezultat za pablo picasso wo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130" y="3118889"/>
            <a:ext cx="7359764" cy="341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15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2014331" y="1653283"/>
            <a:ext cx="7460973" cy="3416320"/>
          </a:xfrm>
          <a:prstGeom prst="rect">
            <a:avLst/>
          </a:prstGeom>
        </p:spPr>
        <p:txBody>
          <a:bodyPr wrap="square">
            <a:spAutoFit/>
          </a:bodyPr>
          <a:lstStyle/>
          <a:p>
            <a:pPr>
              <a:lnSpc>
                <a:spcPct val="150000"/>
              </a:lnSpc>
            </a:pPr>
            <a:r>
              <a:rPr lang="hr-HR" dirty="0">
                <a:latin typeface="Arial" panose="020B0604020202020204" pitchFamily="34" charset="0"/>
                <a:cs typeface="Arial" panose="020B0604020202020204" pitchFamily="34" charset="0"/>
              </a:rPr>
              <a:t>U Parizu je 1905. upoznao i francuskoga slikara Henrija Matissea. Kao mladi umjetnik u Parizu, morao je zapaliti nekoliko svojih platna kako bi se ugrijao, a 1907. god. pada u depresiju i psihički </a:t>
            </a:r>
            <a:r>
              <a:rPr lang="hr-HR" dirty="0" err="1">
                <a:latin typeface="Arial" panose="020B0604020202020204" pitchFamily="34" charset="0"/>
                <a:cs typeface="Arial" panose="020B0604020202020204" pitchFamily="34" charset="0"/>
              </a:rPr>
              <a:t>oboljeva</a:t>
            </a:r>
            <a:r>
              <a:rPr lang="hr-HR" dirty="0">
                <a:latin typeface="Arial" panose="020B0604020202020204" pitchFamily="34" charset="0"/>
                <a:cs typeface="Arial" panose="020B0604020202020204" pitchFamily="34" charset="0"/>
              </a:rPr>
              <a:t>. No, nadahnut francuskim umjetnikom Paulom Cézanneom Picasso zajedno s francuskim slikarom </a:t>
            </a:r>
            <a:r>
              <a:rPr lang="hr-HR" dirty="0" err="1">
                <a:latin typeface="Arial" panose="020B0604020202020204" pitchFamily="34" charset="0"/>
                <a:cs typeface="Arial" panose="020B0604020202020204" pitchFamily="34" charset="0"/>
              </a:rPr>
              <a:t>Georgesom</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Braquom</a:t>
            </a:r>
            <a:r>
              <a:rPr lang="hr-HR" dirty="0">
                <a:latin typeface="Arial" panose="020B0604020202020204" pitchFamily="34" charset="0"/>
                <a:cs typeface="Arial" panose="020B0604020202020204" pitchFamily="34" charset="0"/>
              </a:rPr>
              <a:t> slika krajolike u stilu koji su kasnije kritičari nazvali „kockastim”, što je dovelo do naziva stila - „kubizam”. Neki od njihovih radova iz tog razdoblja toliko slični da ih je teško razlikovati.</a:t>
            </a:r>
          </a:p>
        </p:txBody>
      </p:sp>
    </p:spTree>
    <p:extLst>
      <p:ext uri="{BB962C8B-B14F-4D97-AF65-F5344CB8AC3E}">
        <p14:creationId xmlns:p14="http://schemas.microsoft.com/office/powerpoint/2010/main" val="312265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likovni rezultat za pablo picasso paint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83" y="185532"/>
            <a:ext cx="9992140" cy="6242148"/>
          </a:xfrm>
          <a:prstGeom prst="rect">
            <a:avLst/>
          </a:prstGeom>
          <a:noFill/>
          <a:extLst>
            <a:ext uri="{909E8E84-426E-40DD-AFC4-6F175D3DCCD1}">
              <a14:hiddenFill xmlns:a14="http://schemas.microsoft.com/office/drawing/2010/main">
                <a:solidFill>
                  <a:srgbClr val="FFFFFF"/>
                </a:solidFill>
              </a14:hiddenFill>
            </a:ext>
          </a:extLst>
        </p:spPr>
      </p:pic>
      <p:sp>
        <p:nvSpPr>
          <p:cNvPr id="3" name="TekstniOkvir 2"/>
          <p:cNvSpPr txBox="1"/>
          <p:nvPr/>
        </p:nvSpPr>
        <p:spPr>
          <a:xfrm>
            <a:off x="9396811" y="6488668"/>
            <a:ext cx="2795189" cy="369332"/>
          </a:xfrm>
          <a:prstGeom prst="rect">
            <a:avLst/>
          </a:prstGeom>
          <a:noFill/>
        </p:spPr>
        <p:txBody>
          <a:bodyPr wrap="none" rtlCol="0">
            <a:spAutoFit/>
          </a:bodyPr>
          <a:lstStyle/>
          <a:p>
            <a:r>
              <a:rPr lang="hr-HR" dirty="0"/>
              <a:t>Mediteranski krajolik, 1953.</a:t>
            </a:r>
          </a:p>
        </p:txBody>
      </p:sp>
    </p:spTree>
    <p:extLst>
      <p:ext uri="{BB962C8B-B14F-4D97-AF65-F5344CB8AC3E}">
        <p14:creationId xmlns:p14="http://schemas.microsoft.com/office/powerpoint/2010/main" val="419445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516835" y="225432"/>
            <a:ext cx="11131826" cy="1338828"/>
          </a:xfrm>
          <a:prstGeom prst="rect">
            <a:avLst/>
          </a:prstGeom>
        </p:spPr>
        <p:txBody>
          <a:bodyPr wrap="square">
            <a:spAutoFit/>
          </a:bodyPr>
          <a:lstStyle/>
          <a:p>
            <a:pPr>
              <a:lnSpc>
                <a:spcPct val="150000"/>
              </a:lnSpc>
            </a:pPr>
            <a:r>
              <a:rPr lang="hr-HR" dirty="0">
                <a:latin typeface="Arial" panose="020B0604020202020204" pitchFamily="34" charset="0"/>
                <a:cs typeface="Arial" panose="020B0604020202020204" pitchFamily="34" charset="0"/>
              </a:rPr>
              <a:t>Nakon </a:t>
            </a:r>
            <a:r>
              <a:rPr lang="hr-HR" dirty="0" err="1">
                <a:latin typeface="Arial" panose="020B0604020202020204" pitchFamily="34" charset="0"/>
                <a:cs typeface="Arial" panose="020B0604020202020204" pitchFamily="34" charset="0"/>
              </a:rPr>
              <a:t>Francovog</a:t>
            </a:r>
            <a:r>
              <a:rPr lang="hr-HR" dirty="0">
                <a:latin typeface="Arial" panose="020B0604020202020204" pitchFamily="34" charset="0"/>
                <a:cs typeface="Arial" panose="020B0604020202020204" pitchFamily="34" charset="0"/>
              </a:rPr>
              <a:t> napada na mjesto </a:t>
            </a:r>
            <a:r>
              <a:rPr lang="hr-HR" dirty="0" err="1">
                <a:latin typeface="Arial" panose="020B0604020202020204" pitchFamily="34" charset="0"/>
                <a:cs typeface="Arial" panose="020B0604020202020204" pitchFamily="34" charset="0"/>
              </a:rPr>
              <a:t>Guernica</a:t>
            </a:r>
            <a:r>
              <a:rPr lang="hr-HR" dirty="0">
                <a:latin typeface="Arial" panose="020B0604020202020204" pitchFamily="34" charset="0"/>
                <a:cs typeface="Arial" panose="020B0604020202020204" pitchFamily="34" charset="0"/>
              </a:rPr>
              <a:t> u Baskiji 26. travnja 1937. god., tijekom Španjolskog građanskog rata odlučuje naslikati sliku koja će opisati taj događaj. Slika </a:t>
            </a:r>
            <a:r>
              <a:rPr lang="hr-HR" dirty="0" err="1">
                <a:latin typeface="Arial" panose="020B0604020202020204" pitchFamily="34" charset="0"/>
                <a:cs typeface="Arial" panose="020B0604020202020204" pitchFamily="34" charset="0"/>
              </a:rPr>
              <a:t>Guernica</a:t>
            </a:r>
            <a:r>
              <a:rPr lang="hr-HR" dirty="0">
                <a:latin typeface="Arial" panose="020B0604020202020204" pitchFamily="34" charset="0"/>
                <a:cs typeface="Arial" panose="020B0604020202020204" pitchFamily="34" charset="0"/>
              </a:rPr>
              <a:t> je dovršena za manje od dva mjeseca i bila je izložena u Španjolskom paviljonu u Parizu za svjetsku izložbu.</a:t>
            </a:r>
          </a:p>
        </p:txBody>
      </p:sp>
      <p:pic>
        <p:nvPicPr>
          <p:cNvPr id="5122" name="Picture 2" descr="Slikovni rezultat za pablo picasso guer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23" y="1562100"/>
            <a:ext cx="1190625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80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2027583" y="2557670"/>
            <a:ext cx="8441670" cy="830997"/>
          </a:xfrm>
          <a:prstGeom prst="rect">
            <a:avLst/>
          </a:prstGeom>
          <a:noFill/>
        </p:spPr>
        <p:txBody>
          <a:bodyPr wrap="none" rtlCol="0">
            <a:spAutoFit/>
          </a:bodyPr>
          <a:lstStyle/>
          <a:p>
            <a:r>
              <a:rPr lang="hr-HR" sz="48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PICASSOVI AUTOPORTRETI</a:t>
            </a:r>
          </a:p>
        </p:txBody>
      </p:sp>
    </p:spTree>
    <p:extLst>
      <p:ext uri="{BB962C8B-B14F-4D97-AF65-F5344CB8AC3E}">
        <p14:creationId xmlns:p14="http://schemas.microsoft.com/office/powerpoint/2010/main" val="399328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ablo-picasso-self-portraits-chronology-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34" y="397565"/>
            <a:ext cx="3167019" cy="4819134"/>
          </a:xfrm>
          <a:prstGeom prst="rect">
            <a:avLst/>
          </a:prstGeom>
          <a:noFill/>
          <a:extLst>
            <a:ext uri="{909E8E84-426E-40DD-AFC4-6F175D3DCCD1}">
              <a14:hiddenFill xmlns:a14="http://schemas.microsoft.com/office/drawing/2010/main">
                <a:solidFill>
                  <a:srgbClr val="FFFFFF"/>
                </a:solidFill>
              </a14:hiddenFill>
            </a:ext>
          </a:extLst>
        </p:spPr>
      </p:pic>
      <p:sp>
        <p:nvSpPr>
          <p:cNvPr id="3" name="Pravokutnik 2"/>
          <p:cNvSpPr/>
          <p:nvPr/>
        </p:nvSpPr>
        <p:spPr>
          <a:xfrm>
            <a:off x="1282948" y="5430942"/>
            <a:ext cx="1992853" cy="369332"/>
          </a:xfrm>
          <a:prstGeom prst="rect">
            <a:avLst/>
          </a:prstGeom>
        </p:spPr>
        <p:txBody>
          <a:bodyPr wrap="none">
            <a:spAutoFit/>
          </a:bodyPr>
          <a:lstStyle/>
          <a:p>
            <a:pPr algn="just" fontAlgn="base"/>
            <a:r>
              <a:rPr lang="hr-HR" b="1" i="0" dirty="0">
                <a:solidFill>
                  <a:srgbClr val="000000"/>
                </a:solidFill>
                <a:effectLst/>
                <a:latin typeface="Merriweather"/>
              </a:rPr>
              <a:t>15 godina (1896)</a:t>
            </a:r>
          </a:p>
        </p:txBody>
      </p:sp>
      <p:pic>
        <p:nvPicPr>
          <p:cNvPr id="4" name="Picture 2" descr="pablo-picasso-self-portraits-chronology-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652" y="397565"/>
            <a:ext cx="3343273" cy="4819134"/>
          </a:xfrm>
          <a:prstGeom prst="rect">
            <a:avLst/>
          </a:prstGeom>
          <a:noFill/>
          <a:extLst>
            <a:ext uri="{909E8E84-426E-40DD-AFC4-6F175D3DCCD1}">
              <a14:hiddenFill xmlns:a14="http://schemas.microsoft.com/office/drawing/2010/main">
                <a:solidFill>
                  <a:srgbClr val="FFFFFF"/>
                </a:solidFill>
              </a14:hiddenFill>
            </a:ext>
          </a:extLst>
        </p:spPr>
      </p:pic>
      <p:sp>
        <p:nvSpPr>
          <p:cNvPr id="5" name="Pravokutnik 4"/>
          <p:cNvSpPr/>
          <p:nvPr/>
        </p:nvSpPr>
        <p:spPr>
          <a:xfrm>
            <a:off x="4650861" y="5430942"/>
            <a:ext cx="1992853" cy="369332"/>
          </a:xfrm>
          <a:prstGeom prst="rect">
            <a:avLst/>
          </a:prstGeom>
        </p:spPr>
        <p:txBody>
          <a:bodyPr wrap="none">
            <a:spAutoFit/>
          </a:bodyPr>
          <a:lstStyle/>
          <a:p>
            <a:pPr algn="just" fontAlgn="base"/>
            <a:r>
              <a:rPr lang="hr-HR" b="1" i="0" dirty="0">
                <a:solidFill>
                  <a:srgbClr val="000000"/>
                </a:solidFill>
                <a:effectLst/>
                <a:latin typeface="Merriweather"/>
              </a:rPr>
              <a:t>18 godina (1900)</a:t>
            </a:r>
          </a:p>
        </p:txBody>
      </p:sp>
      <p:pic>
        <p:nvPicPr>
          <p:cNvPr id="6" name="Picture 2" descr="pablo-picasso-self-portraits-chronology-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724" y="397565"/>
            <a:ext cx="3412750" cy="4777408"/>
          </a:xfrm>
          <a:prstGeom prst="rect">
            <a:avLst/>
          </a:prstGeom>
          <a:noFill/>
          <a:extLst>
            <a:ext uri="{909E8E84-426E-40DD-AFC4-6F175D3DCCD1}">
              <a14:hiddenFill xmlns:a14="http://schemas.microsoft.com/office/drawing/2010/main">
                <a:solidFill>
                  <a:srgbClr val="FFFFFF"/>
                </a:solidFill>
              </a14:hiddenFill>
            </a:ext>
          </a:extLst>
        </p:spPr>
      </p:pic>
      <p:sp>
        <p:nvSpPr>
          <p:cNvPr id="7" name="Pravokutnik 6"/>
          <p:cNvSpPr/>
          <p:nvPr/>
        </p:nvSpPr>
        <p:spPr>
          <a:xfrm>
            <a:off x="8510938" y="5430942"/>
            <a:ext cx="1928733" cy="369332"/>
          </a:xfrm>
          <a:prstGeom prst="rect">
            <a:avLst/>
          </a:prstGeom>
        </p:spPr>
        <p:txBody>
          <a:bodyPr wrap="none">
            <a:spAutoFit/>
          </a:bodyPr>
          <a:lstStyle/>
          <a:p>
            <a:pPr algn="just" fontAlgn="base"/>
            <a:r>
              <a:rPr lang="hr-HR" b="1" i="0" dirty="0">
                <a:solidFill>
                  <a:srgbClr val="000000"/>
                </a:solidFill>
                <a:effectLst/>
                <a:latin typeface="Merriweather"/>
              </a:rPr>
              <a:t>20 godina(1901)</a:t>
            </a:r>
          </a:p>
        </p:txBody>
      </p:sp>
    </p:spTree>
    <p:extLst>
      <p:ext uri="{BB962C8B-B14F-4D97-AF65-F5344CB8AC3E}">
        <p14:creationId xmlns:p14="http://schemas.microsoft.com/office/powerpoint/2010/main" val="620037923"/>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489</Words>
  <Application>Microsoft Office PowerPoint</Application>
  <PresentationFormat>Široki zaslon</PresentationFormat>
  <Paragraphs>31</Paragraphs>
  <Slides>24</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24</vt:i4>
      </vt:variant>
    </vt:vector>
  </HeadingPairs>
  <TitlesOfParts>
    <vt:vector size="30" baseType="lpstr">
      <vt:lpstr>Arial</vt:lpstr>
      <vt:lpstr>Arial</vt:lpstr>
      <vt:lpstr>Calibri</vt:lpstr>
      <vt:lpstr>Calibri Light</vt:lpstr>
      <vt:lpstr>Merriweather</vt:lpstr>
      <vt:lpstr>Tema sustava Office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Petra</dc:creator>
  <cp:lastModifiedBy>Petra</cp:lastModifiedBy>
  <cp:revision>6</cp:revision>
  <dcterms:created xsi:type="dcterms:W3CDTF">2016-12-07T08:41:24Z</dcterms:created>
  <dcterms:modified xsi:type="dcterms:W3CDTF">2017-06-20T21:45:02Z</dcterms:modified>
</cp:coreProperties>
</file>